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1" r:id="rId4"/>
    <p:sldId id="262" r:id="rId5"/>
    <p:sldId id="263" r:id="rId6"/>
    <p:sldId id="266" r:id="rId7"/>
    <p:sldId id="267" r:id="rId8"/>
    <p:sldId id="268" r:id="rId9"/>
    <p:sldId id="274" r:id="rId10"/>
    <p:sldId id="271" r:id="rId11"/>
    <p:sldId id="275" r:id="rId12"/>
    <p:sldId id="279" r:id="rId13"/>
    <p:sldId id="280" r:id="rId14"/>
    <p:sldId id="283" r:id="rId15"/>
    <p:sldId id="282" r:id="rId16"/>
    <p:sldId id="276" r:id="rId17"/>
    <p:sldId id="269" r:id="rId18"/>
    <p:sldId id="284" r:id="rId19"/>
    <p:sldId id="270" r:id="rId20"/>
    <p:sldId id="273" r:id="rId21"/>
    <p:sldId id="278" r:id="rId22"/>
    <p:sldId id="272" r:id="rId23"/>
    <p:sldId id="277" r:id="rId24"/>
    <p:sldId id="258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986B-C9D4-41E3-ABCE-EB59425694EB}" type="datetimeFigureOut">
              <a:rPr lang="nl-NL" smtClean="0"/>
              <a:t>2-9-2015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A134-C75A-4865-9077-60AF95332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0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986B-C9D4-41E3-ABCE-EB59425694EB}" type="datetimeFigureOut">
              <a:rPr lang="nl-NL" smtClean="0"/>
              <a:t>2-9-2015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A134-C75A-4865-9077-60AF95332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531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986B-C9D4-41E3-ABCE-EB59425694EB}" type="datetimeFigureOut">
              <a:rPr lang="nl-NL" smtClean="0"/>
              <a:t>2-9-2015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A134-C75A-4865-9077-60AF95332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54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986B-C9D4-41E3-ABCE-EB59425694EB}" type="datetimeFigureOut">
              <a:rPr lang="nl-NL" smtClean="0"/>
              <a:t>2-9-2015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A134-C75A-4865-9077-60AF95332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302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986B-C9D4-41E3-ABCE-EB59425694EB}" type="datetimeFigureOut">
              <a:rPr lang="nl-NL" smtClean="0"/>
              <a:t>2-9-2015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A134-C75A-4865-9077-60AF95332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6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986B-C9D4-41E3-ABCE-EB59425694EB}" type="datetimeFigureOut">
              <a:rPr lang="nl-NL" smtClean="0"/>
              <a:t>2-9-2015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A134-C75A-4865-9077-60AF95332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864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986B-C9D4-41E3-ABCE-EB59425694EB}" type="datetimeFigureOut">
              <a:rPr lang="nl-NL" smtClean="0"/>
              <a:t>2-9-2015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A134-C75A-4865-9077-60AF95332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36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986B-C9D4-41E3-ABCE-EB59425694EB}" type="datetimeFigureOut">
              <a:rPr lang="nl-NL" smtClean="0"/>
              <a:t>2-9-2015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A134-C75A-4865-9077-60AF95332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70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986B-C9D4-41E3-ABCE-EB59425694EB}" type="datetimeFigureOut">
              <a:rPr lang="nl-NL" smtClean="0"/>
              <a:t>2-9-2015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A134-C75A-4865-9077-60AF95332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445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986B-C9D4-41E3-ABCE-EB59425694EB}" type="datetimeFigureOut">
              <a:rPr lang="nl-NL" smtClean="0"/>
              <a:t>2-9-2015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A134-C75A-4865-9077-60AF95332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51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986B-C9D4-41E3-ABCE-EB59425694EB}" type="datetimeFigureOut">
              <a:rPr lang="nl-NL" smtClean="0"/>
              <a:t>2-9-2015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A134-C75A-4865-9077-60AF95332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495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0" r="-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3986B-C9D4-41E3-ABCE-EB59425694EB}" type="datetimeFigureOut">
              <a:rPr lang="nl-NL" smtClean="0"/>
              <a:t>2-9-2015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EA134-C75A-4865-9077-60AF95332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85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043659"/>
          </a:xfr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Long </a:t>
            </a:r>
            <a:r>
              <a:rPr lang="en-GB" dirty="0" err="1" smtClean="0"/>
              <a:t>protectief</a:t>
            </a:r>
            <a:r>
              <a:rPr lang="en-GB" dirty="0" smtClean="0"/>
              <a:t> </a:t>
            </a:r>
            <a:r>
              <a:rPr lang="en-GB" dirty="0" err="1" smtClean="0"/>
              <a:t>beademen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- </a:t>
            </a:r>
            <a:r>
              <a:rPr lang="en-GB" dirty="0" err="1" smtClean="0"/>
              <a:t>ventilatie</a:t>
            </a:r>
            <a:r>
              <a:rPr lang="en-GB" dirty="0" smtClean="0"/>
              <a:t> -</a:t>
            </a:r>
            <a:br>
              <a:rPr lang="en-GB" dirty="0" smtClean="0"/>
            </a:br>
            <a:r>
              <a:rPr lang="en-GB" sz="2700" dirty="0" smtClean="0">
                <a:solidFill>
                  <a:schemeClr val="bg2">
                    <a:lumMod val="10000"/>
                  </a:schemeClr>
                </a:solidFill>
              </a:rPr>
              <a:t>Bedside lessons | Segun Ayodeji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675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Wat  is barotrauma?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nl-NL" dirty="0" smtClean="0"/>
              <a:t>Beschadiging van de long die optreedt door de druk die we gebruiken om te beademen</a:t>
            </a:r>
          </a:p>
          <a:p>
            <a:pPr fontAlgn="base"/>
            <a:r>
              <a:rPr lang="en-GB" dirty="0" err="1" smtClean="0"/>
              <a:t>Vooral</a:t>
            </a:r>
            <a:r>
              <a:rPr lang="en-GB" dirty="0" smtClean="0"/>
              <a:t> </a:t>
            </a:r>
            <a:r>
              <a:rPr lang="en-GB" dirty="0" err="1" smtClean="0"/>
              <a:t>bij</a:t>
            </a:r>
            <a:r>
              <a:rPr lang="en-GB" dirty="0" smtClean="0"/>
              <a:t> PC</a:t>
            </a:r>
          </a:p>
          <a:p>
            <a:pPr fontAlgn="base"/>
            <a:r>
              <a:rPr lang="en-GB" dirty="0" err="1" smtClean="0"/>
              <a:t>Vooral</a:t>
            </a:r>
            <a:r>
              <a:rPr lang="en-GB" dirty="0" smtClean="0"/>
              <a:t> </a:t>
            </a:r>
            <a:r>
              <a:rPr lang="en-GB" dirty="0" err="1" smtClean="0"/>
              <a:t>bij</a:t>
            </a:r>
            <a:r>
              <a:rPr lang="en-GB" dirty="0" smtClean="0"/>
              <a:t> </a:t>
            </a:r>
            <a:r>
              <a:rPr lang="en-GB" dirty="0" err="1" smtClean="0"/>
              <a:t>langdurig</a:t>
            </a:r>
            <a:r>
              <a:rPr lang="en-GB" dirty="0" smtClean="0"/>
              <a:t> </a:t>
            </a:r>
            <a:r>
              <a:rPr lang="en-GB" dirty="0" err="1" smtClean="0"/>
              <a:t>beademen</a:t>
            </a:r>
            <a:endParaRPr lang="en-GB" dirty="0" smtClean="0"/>
          </a:p>
          <a:p>
            <a:pPr fontAlgn="base"/>
            <a:r>
              <a:rPr lang="en-GB" dirty="0" err="1" smtClean="0"/>
              <a:t>Vooral</a:t>
            </a:r>
            <a:r>
              <a:rPr lang="en-GB" dirty="0" smtClean="0"/>
              <a:t> </a:t>
            </a:r>
            <a:r>
              <a:rPr lang="en-GB" dirty="0" err="1" smtClean="0"/>
              <a:t>bij</a:t>
            </a:r>
            <a:r>
              <a:rPr lang="en-GB" dirty="0" smtClean="0"/>
              <a:t> </a:t>
            </a:r>
            <a:r>
              <a:rPr lang="en-GB" dirty="0" err="1" smtClean="0"/>
              <a:t>hoge</a:t>
            </a:r>
            <a:r>
              <a:rPr lang="en-GB" dirty="0" smtClean="0"/>
              <a:t> </a:t>
            </a:r>
            <a:r>
              <a:rPr lang="en-GB" dirty="0" err="1" smtClean="0"/>
              <a:t>drukken</a:t>
            </a:r>
            <a:endParaRPr lang="en-GB" dirty="0" smtClean="0"/>
          </a:p>
          <a:p>
            <a:pPr fontAlgn="base"/>
            <a:endParaRPr lang="en-GB" dirty="0"/>
          </a:p>
          <a:p>
            <a:pPr marL="0" indent="0" algn="r" fontAlgn="base">
              <a:buNone/>
            </a:pPr>
            <a:r>
              <a:rPr lang="en-GB" b="1" i="1" dirty="0" smtClean="0"/>
              <a:t>Het </a:t>
            </a:r>
            <a:r>
              <a:rPr lang="en-GB" b="1" i="1" dirty="0" err="1" smtClean="0"/>
              <a:t>resultaat</a:t>
            </a:r>
            <a:r>
              <a:rPr lang="en-GB" b="1" i="1" dirty="0" smtClean="0"/>
              <a:t> is ARDS..</a:t>
            </a:r>
            <a:endParaRPr lang="nl-NL" b="1" i="1" dirty="0" smtClean="0"/>
          </a:p>
        </p:txBody>
      </p:sp>
    </p:spTree>
    <p:extLst>
      <p:ext uri="{BB962C8B-B14F-4D97-AF65-F5344CB8AC3E}">
        <p14:creationId xmlns:p14="http://schemas.microsoft.com/office/powerpoint/2010/main" val="48144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Is barotrauma erg?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dirty="0" err="1" smtClean="0"/>
              <a:t>Ventilation</a:t>
            </a:r>
            <a:r>
              <a:rPr lang="nl-NL" dirty="0" smtClean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lower</a:t>
            </a:r>
            <a:r>
              <a:rPr lang="nl-NL" dirty="0"/>
              <a:t> </a:t>
            </a:r>
            <a:r>
              <a:rPr lang="nl-NL" dirty="0" err="1"/>
              <a:t>tidal</a:t>
            </a:r>
            <a:r>
              <a:rPr lang="nl-NL" dirty="0"/>
              <a:t> volumes as </a:t>
            </a:r>
            <a:r>
              <a:rPr lang="nl-NL" dirty="0" err="1"/>
              <a:t>compared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traditional </a:t>
            </a:r>
            <a:r>
              <a:rPr lang="nl-NL" dirty="0" err="1"/>
              <a:t>tidal</a:t>
            </a:r>
            <a:r>
              <a:rPr lang="nl-NL" dirty="0"/>
              <a:t> volumes </a:t>
            </a:r>
            <a:r>
              <a:rPr lang="nl-NL" dirty="0" err="1"/>
              <a:t>for</a:t>
            </a:r>
            <a:r>
              <a:rPr lang="nl-NL" dirty="0"/>
              <a:t> acute </a:t>
            </a:r>
            <a:r>
              <a:rPr lang="nl-NL" dirty="0" err="1"/>
              <a:t>lung</a:t>
            </a:r>
            <a:r>
              <a:rPr lang="nl-NL" dirty="0"/>
              <a:t> </a:t>
            </a:r>
            <a:r>
              <a:rPr lang="nl-NL" dirty="0" err="1"/>
              <a:t>injury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acute </a:t>
            </a:r>
            <a:r>
              <a:rPr lang="nl-NL" dirty="0" err="1"/>
              <a:t>respiratory</a:t>
            </a:r>
            <a:r>
              <a:rPr lang="nl-NL" dirty="0"/>
              <a:t> </a:t>
            </a:r>
            <a:r>
              <a:rPr lang="nl-NL" dirty="0" err="1"/>
              <a:t>distress</a:t>
            </a:r>
            <a:r>
              <a:rPr lang="nl-NL" dirty="0"/>
              <a:t> </a:t>
            </a:r>
            <a:r>
              <a:rPr lang="nl-NL" dirty="0" err="1"/>
              <a:t>syndrome</a:t>
            </a:r>
            <a:r>
              <a:rPr lang="nl-NL" dirty="0"/>
              <a:t>. The Acute </a:t>
            </a:r>
            <a:r>
              <a:rPr lang="nl-NL" dirty="0" err="1"/>
              <a:t>Respiratory</a:t>
            </a:r>
            <a:r>
              <a:rPr lang="nl-NL" dirty="0"/>
              <a:t> </a:t>
            </a:r>
            <a:r>
              <a:rPr lang="nl-NL" dirty="0" err="1"/>
              <a:t>Distress</a:t>
            </a:r>
            <a:r>
              <a:rPr lang="nl-NL" dirty="0"/>
              <a:t> </a:t>
            </a:r>
            <a:r>
              <a:rPr lang="nl-NL" dirty="0" err="1"/>
              <a:t>Syndrome</a:t>
            </a:r>
            <a:r>
              <a:rPr lang="nl-NL" dirty="0"/>
              <a:t> Network.</a:t>
            </a:r>
          </a:p>
          <a:p>
            <a:pPr marL="0" indent="0">
              <a:buNone/>
            </a:pPr>
            <a:r>
              <a:rPr lang="nl-NL" i="1" dirty="0">
                <a:solidFill>
                  <a:schemeClr val="bg1">
                    <a:lumMod val="65000"/>
                  </a:schemeClr>
                </a:solidFill>
              </a:rPr>
              <a:t>N </a:t>
            </a:r>
            <a:r>
              <a:rPr lang="nl-NL" i="1" dirty="0" err="1">
                <a:solidFill>
                  <a:schemeClr val="bg1">
                    <a:lumMod val="65000"/>
                  </a:schemeClr>
                </a:solidFill>
              </a:rPr>
              <a:t>Engl</a:t>
            </a:r>
            <a:r>
              <a:rPr lang="nl-NL" i="1" dirty="0">
                <a:solidFill>
                  <a:schemeClr val="bg1">
                    <a:lumMod val="65000"/>
                  </a:schemeClr>
                </a:solidFill>
              </a:rPr>
              <a:t> J </a:t>
            </a:r>
            <a:r>
              <a:rPr lang="nl-NL" i="1" dirty="0" err="1">
                <a:solidFill>
                  <a:schemeClr val="bg1">
                    <a:lumMod val="65000"/>
                  </a:schemeClr>
                </a:solidFill>
              </a:rPr>
              <a:t>Med</a:t>
            </a:r>
            <a:r>
              <a:rPr lang="nl-NL" i="1" dirty="0">
                <a:solidFill>
                  <a:schemeClr val="bg1">
                    <a:lumMod val="65000"/>
                  </a:schemeClr>
                </a:solidFill>
              </a:rPr>
              <a:t>. 2000;342(18):1301.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b="1" dirty="0" smtClean="0"/>
              <a:t>Methode: </a:t>
            </a:r>
          </a:p>
          <a:p>
            <a:pPr marL="0" indent="0">
              <a:buNone/>
            </a:pPr>
            <a:r>
              <a:rPr lang="nl-NL" dirty="0" smtClean="0"/>
              <a:t>Multicenter  RCT met ARDS patiënten 12 </a:t>
            </a:r>
            <a:r>
              <a:rPr lang="nl-NL" dirty="0" err="1" smtClean="0"/>
              <a:t>vs</a:t>
            </a:r>
            <a:r>
              <a:rPr lang="nl-NL" dirty="0" smtClean="0"/>
              <a:t> 6 </a:t>
            </a:r>
            <a:r>
              <a:rPr lang="nl-NL" dirty="0"/>
              <a:t>ml per </a:t>
            </a:r>
            <a:r>
              <a:rPr lang="nl-NL" dirty="0" smtClean="0"/>
              <a:t>kg </a:t>
            </a:r>
            <a:r>
              <a:rPr lang="nl-NL" dirty="0" err="1" smtClean="0"/>
              <a:t>pbw</a:t>
            </a:r>
            <a:r>
              <a:rPr lang="nl-NL" dirty="0" smtClean="0"/>
              <a:t> en </a:t>
            </a:r>
            <a:r>
              <a:rPr lang="nl-NL" dirty="0" err="1" smtClean="0"/>
              <a:t>Pplat</a:t>
            </a:r>
            <a:r>
              <a:rPr lang="nl-NL" dirty="0" smtClean="0"/>
              <a:t> &lt;30 cm.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Primaire uitkomst: ziekenhuismortaliteit;</a:t>
            </a:r>
            <a:r>
              <a:rPr lang="nl-NL" dirty="0"/>
              <a:t> </a:t>
            </a:r>
            <a:r>
              <a:rPr lang="nl-NL" dirty="0" err="1" smtClean="0"/>
              <a:t>onbeademde</a:t>
            </a:r>
            <a:r>
              <a:rPr lang="nl-NL" dirty="0" smtClean="0"/>
              <a:t> dagen in eerst 28 dagen</a:t>
            </a:r>
          </a:p>
          <a:p>
            <a:r>
              <a:rPr lang="nl-NL" dirty="0" err="1"/>
              <a:t>Mean</a:t>
            </a:r>
            <a:r>
              <a:rPr lang="nl-NL" dirty="0"/>
              <a:t> </a:t>
            </a:r>
            <a:r>
              <a:rPr lang="nl-NL" dirty="0" smtClean="0"/>
              <a:t>TV: </a:t>
            </a:r>
            <a:r>
              <a:rPr lang="nl-NL" dirty="0"/>
              <a:t>6.2 </a:t>
            </a:r>
            <a:r>
              <a:rPr lang="nl-NL" dirty="0" err="1"/>
              <a:t>vs</a:t>
            </a:r>
            <a:r>
              <a:rPr lang="nl-NL" dirty="0"/>
              <a:t> 11.8 </a:t>
            </a:r>
            <a:r>
              <a:rPr lang="nl-NL" dirty="0" smtClean="0"/>
              <a:t>ml/kg </a:t>
            </a:r>
            <a:r>
              <a:rPr lang="nl-NL" dirty="0" err="1" smtClean="0"/>
              <a:t>pbw</a:t>
            </a:r>
            <a:endParaRPr lang="nl-NL" dirty="0"/>
          </a:p>
          <a:p>
            <a:r>
              <a:rPr lang="nl-NL" dirty="0" err="1"/>
              <a:t>Mean</a:t>
            </a:r>
            <a:r>
              <a:rPr lang="nl-NL" dirty="0"/>
              <a:t> </a:t>
            </a:r>
            <a:r>
              <a:rPr lang="nl-NL" dirty="0" err="1" smtClean="0"/>
              <a:t>Pplateau</a:t>
            </a:r>
            <a:r>
              <a:rPr lang="nl-NL" dirty="0" smtClean="0"/>
              <a:t>:  25 </a:t>
            </a:r>
            <a:r>
              <a:rPr lang="nl-NL" dirty="0" err="1"/>
              <a:t>vs</a:t>
            </a:r>
            <a:r>
              <a:rPr lang="nl-NL" dirty="0"/>
              <a:t> 33 cm </a:t>
            </a:r>
            <a:r>
              <a:rPr lang="nl-NL" dirty="0" smtClean="0"/>
              <a:t>H</a:t>
            </a:r>
            <a:r>
              <a:rPr lang="nl-NL" baseline="-25000" dirty="0" smtClean="0"/>
              <a:t>2</a:t>
            </a:r>
            <a:r>
              <a:rPr lang="nl-NL" dirty="0" smtClean="0"/>
              <a:t>O (p&lt;0.001</a:t>
            </a:r>
            <a:r>
              <a:rPr lang="nl-NL" dirty="0"/>
              <a:t>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Resultaat:  </a:t>
            </a:r>
            <a:r>
              <a:rPr lang="nl-NL" dirty="0" smtClean="0"/>
              <a:t>Prematuur afgebroken </a:t>
            </a:r>
          </a:p>
          <a:p>
            <a:r>
              <a:rPr lang="nl-NL" dirty="0" smtClean="0"/>
              <a:t>Mortaliteit 31.0% vs</a:t>
            </a:r>
            <a:r>
              <a:rPr lang="nl-NL" dirty="0"/>
              <a:t>. </a:t>
            </a:r>
            <a:r>
              <a:rPr lang="nl-NL" dirty="0" smtClean="0"/>
              <a:t>39.8% (p=0.007)</a:t>
            </a:r>
          </a:p>
          <a:p>
            <a:r>
              <a:rPr lang="nl-NL" dirty="0" smtClean="0"/>
              <a:t>Aantal van 28 dagen </a:t>
            </a:r>
            <a:r>
              <a:rPr lang="nl-NL" dirty="0"/>
              <a:t>zonder </a:t>
            </a:r>
            <a:r>
              <a:rPr lang="nl-NL" dirty="0" smtClean="0"/>
              <a:t>beademing: </a:t>
            </a:r>
            <a:r>
              <a:rPr lang="nl-NL" dirty="0"/>
              <a:t>12 </a:t>
            </a:r>
            <a:r>
              <a:rPr lang="nl-NL" dirty="0" err="1"/>
              <a:t>vs</a:t>
            </a:r>
            <a:r>
              <a:rPr lang="nl-NL" dirty="0"/>
              <a:t> 10 </a:t>
            </a:r>
            <a:r>
              <a:rPr lang="nl-NL" dirty="0" smtClean="0"/>
              <a:t> (p=0.007)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Conclusie:</a:t>
            </a:r>
            <a:r>
              <a:rPr lang="nl-NL" dirty="0" smtClean="0"/>
              <a:t> duidelijk betere overleving </a:t>
            </a:r>
            <a:r>
              <a:rPr lang="nl-NL" dirty="0"/>
              <a:t>en </a:t>
            </a:r>
            <a:r>
              <a:rPr lang="nl-NL" dirty="0" smtClean="0"/>
              <a:t>kortere beademing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83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Is barotrauma erg?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  <a:solidFill>
            <a:schemeClr val="bg1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dirty="0" smtClean="0"/>
              <a:t>Meta-analysis</a:t>
            </a:r>
            <a:r>
              <a:rPr lang="nl-NL" dirty="0"/>
              <a:t>: </a:t>
            </a:r>
            <a:r>
              <a:rPr lang="nl-NL" dirty="0" err="1"/>
              <a:t>ventilation</a:t>
            </a:r>
            <a:r>
              <a:rPr lang="nl-NL" dirty="0"/>
              <a:t> </a:t>
            </a:r>
            <a:r>
              <a:rPr lang="nl-NL" dirty="0" err="1"/>
              <a:t>strategies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outcomes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acute </a:t>
            </a:r>
            <a:r>
              <a:rPr lang="nl-NL" dirty="0" err="1"/>
              <a:t>respiratory</a:t>
            </a:r>
            <a:r>
              <a:rPr lang="nl-NL" dirty="0"/>
              <a:t> </a:t>
            </a:r>
            <a:r>
              <a:rPr lang="nl-NL" dirty="0" err="1"/>
              <a:t>distress</a:t>
            </a:r>
            <a:r>
              <a:rPr lang="nl-NL" dirty="0"/>
              <a:t> </a:t>
            </a:r>
            <a:r>
              <a:rPr lang="nl-NL" dirty="0" err="1"/>
              <a:t>syndrome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acute </a:t>
            </a:r>
            <a:r>
              <a:rPr lang="nl-NL" dirty="0" err="1"/>
              <a:t>lung</a:t>
            </a:r>
            <a:r>
              <a:rPr lang="nl-NL" dirty="0"/>
              <a:t> </a:t>
            </a:r>
            <a:r>
              <a:rPr lang="nl-NL" dirty="0" err="1"/>
              <a:t>injury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i="1" dirty="0">
                <a:solidFill>
                  <a:schemeClr val="bg1">
                    <a:lumMod val="65000"/>
                  </a:schemeClr>
                </a:solidFill>
              </a:rPr>
              <a:t>Ann Intern </a:t>
            </a:r>
            <a:r>
              <a:rPr lang="nl-NL" i="1" dirty="0" err="1">
                <a:solidFill>
                  <a:schemeClr val="bg1">
                    <a:lumMod val="65000"/>
                  </a:schemeClr>
                </a:solidFill>
              </a:rPr>
              <a:t>Med</a:t>
            </a:r>
            <a:r>
              <a:rPr lang="nl-NL" i="1" dirty="0">
                <a:solidFill>
                  <a:schemeClr val="bg1">
                    <a:lumMod val="65000"/>
                  </a:schemeClr>
                </a:solidFill>
              </a:rPr>
              <a:t>. 2009;151(8):</a:t>
            </a:r>
            <a:r>
              <a:rPr lang="nl-NL" i="1" dirty="0" smtClean="0">
                <a:solidFill>
                  <a:schemeClr val="bg1">
                    <a:lumMod val="65000"/>
                  </a:schemeClr>
                </a:solidFill>
              </a:rPr>
              <a:t>566</a:t>
            </a:r>
            <a:endParaRPr lang="nl-NL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Doel: </a:t>
            </a:r>
            <a:r>
              <a:rPr lang="nl-NL" dirty="0" smtClean="0"/>
              <a:t>Onderzoeken of laag TV en beperkt druk of PEEP de uitkomst van ARDS / ALI beïnvloedt </a:t>
            </a:r>
            <a:endParaRPr lang="nl-NL" dirty="0"/>
          </a:p>
          <a:p>
            <a:pPr marL="0" indent="0">
              <a:buNone/>
            </a:pPr>
            <a:r>
              <a:rPr lang="nl-NL" b="1" dirty="0" smtClean="0"/>
              <a:t>Inclusie:</a:t>
            </a:r>
            <a:r>
              <a:rPr lang="nl-NL" dirty="0" smtClean="0"/>
              <a:t> </a:t>
            </a:r>
            <a:r>
              <a:rPr lang="nl-NL" dirty="0" err="1" smtClean="0"/>
              <a:t>RCT's</a:t>
            </a:r>
            <a:r>
              <a:rPr lang="nl-NL" dirty="0" smtClean="0"/>
              <a:t> </a:t>
            </a:r>
            <a:r>
              <a:rPr lang="nl-NL" dirty="0"/>
              <a:t>die hoge en lage TV/PEEP vergelijken met </a:t>
            </a:r>
            <a:r>
              <a:rPr lang="nl-NL" dirty="0" err="1"/>
              <a:t>outcome</a:t>
            </a:r>
            <a:r>
              <a:rPr lang="nl-NL" dirty="0"/>
              <a:t> </a:t>
            </a:r>
            <a:r>
              <a:rPr lang="nl-NL" dirty="0" err="1"/>
              <a:t>mortality</a:t>
            </a:r>
            <a:r>
              <a:rPr lang="nl-NL" dirty="0"/>
              <a:t> in volwassen ARDS / ALI  </a:t>
            </a:r>
          </a:p>
          <a:p>
            <a:r>
              <a:rPr lang="nl-NL" dirty="0" smtClean="0"/>
              <a:t>4 </a:t>
            </a:r>
            <a:r>
              <a:rPr lang="nl-NL" dirty="0" err="1"/>
              <a:t>RCTs</a:t>
            </a:r>
            <a:r>
              <a:rPr lang="nl-NL" dirty="0"/>
              <a:t> onderzochten TV bij gelijk PEEP in 1149 </a:t>
            </a:r>
            <a:r>
              <a:rPr lang="nl-NL" dirty="0" err="1"/>
              <a:t>patients</a:t>
            </a:r>
            <a:r>
              <a:rPr lang="nl-NL" dirty="0"/>
              <a:t> == </a:t>
            </a:r>
          </a:p>
          <a:p>
            <a:r>
              <a:rPr lang="nl-NL" dirty="0" smtClean="0"/>
              <a:t>3 </a:t>
            </a:r>
            <a:r>
              <a:rPr lang="nl-NL" dirty="0" err="1"/>
              <a:t>RCTs</a:t>
            </a:r>
            <a:r>
              <a:rPr lang="nl-NL" dirty="0"/>
              <a:t> onderzochten PEEP bij lage TV in 2299 </a:t>
            </a:r>
            <a:r>
              <a:rPr lang="nl-NL" dirty="0" err="1"/>
              <a:t>patients</a:t>
            </a:r>
            <a:endParaRPr lang="nl-NL" dirty="0"/>
          </a:p>
          <a:p>
            <a:r>
              <a:rPr lang="nl-NL" dirty="0" smtClean="0"/>
              <a:t>2 </a:t>
            </a:r>
            <a:r>
              <a:rPr lang="nl-NL" dirty="0" err="1"/>
              <a:t>RCTs</a:t>
            </a:r>
            <a:r>
              <a:rPr lang="nl-NL" dirty="0"/>
              <a:t> onderzochten hoog TV&amp;PEEP versus laag TV&amp;PEEP in 148 </a:t>
            </a:r>
            <a:r>
              <a:rPr lang="nl-NL" dirty="0" err="1"/>
              <a:t>patients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Resultaat</a:t>
            </a:r>
            <a:r>
              <a:rPr lang="nl-NL" b="1" dirty="0"/>
              <a:t>:</a:t>
            </a:r>
            <a:r>
              <a:rPr lang="nl-NL" dirty="0"/>
              <a:t> 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Laag </a:t>
            </a:r>
            <a:r>
              <a:rPr lang="nl-NL" dirty="0"/>
              <a:t>TV bij gelijk PEEP verlaagt ziekenhuis mortaliteit (</a:t>
            </a:r>
            <a:r>
              <a:rPr lang="nl-NL" dirty="0" err="1"/>
              <a:t>odds</a:t>
            </a:r>
            <a:r>
              <a:rPr lang="nl-NL" dirty="0"/>
              <a:t> ratio, </a:t>
            </a:r>
            <a:r>
              <a:rPr lang="nl-NL" dirty="0" smtClean="0"/>
              <a:t>0.75; </a:t>
            </a:r>
            <a:r>
              <a:rPr lang="nl-NL" dirty="0"/>
              <a:t>P = </a:t>
            </a:r>
            <a:r>
              <a:rPr lang="nl-NL" dirty="0" smtClean="0"/>
              <a:t>0.02)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Hoge </a:t>
            </a:r>
            <a:r>
              <a:rPr lang="nl-NL" dirty="0"/>
              <a:t>PEEP (naast klein TV) verlaagt mortaliteit niet (</a:t>
            </a:r>
            <a:r>
              <a:rPr lang="nl-NL" dirty="0" err="1"/>
              <a:t>odds</a:t>
            </a:r>
            <a:r>
              <a:rPr lang="nl-NL" dirty="0"/>
              <a:t> ratio, </a:t>
            </a:r>
            <a:r>
              <a:rPr lang="nl-NL" dirty="0" smtClean="0"/>
              <a:t>0.86; </a:t>
            </a:r>
            <a:r>
              <a:rPr lang="nl-NL" dirty="0"/>
              <a:t>P = </a:t>
            </a:r>
            <a:r>
              <a:rPr lang="nl-NL" dirty="0" smtClean="0"/>
              <a:t>0.08)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Conclusies:</a:t>
            </a:r>
            <a:r>
              <a:rPr lang="nl-NL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Routinematig </a:t>
            </a:r>
            <a:r>
              <a:rPr lang="nl-NL" dirty="0"/>
              <a:t>gebruik van laag TV verlaagt </a:t>
            </a:r>
            <a:r>
              <a:rPr lang="nl-NL" dirty="0" smtClean="0"/>
              <a:t>mortaliteit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Daaraan </a:t>
            </a:r>
            <a:r>
              <a:rPr lang="nl-NL" dirty="0"/>
              <a:t>toevoegen van hoge PEEP </a:t>
            </a:r>
            <a:r>
              <a:rPr lang="nl-NL" dirty="0" smtClean="0"/>
              <a:t>verlaagt mortaliteit niet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86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Is barotrauma erg?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dirty="0" err="1" smtClean="0"/>
              <a:t>Lung</a:t>
            </a:r>
            <a:r>
              <a:rPr lang="nl-NL" dirty="0" smtClean="0"/>
              <a:t> </a:t>
            </a:r>
            <a:r>
              <a:rPr lang="nl-NL" dirty="0" err="1"/>
              <a:t>protective</a:t>
            </a:r>
            <a:r>
              <a:rPr lang="nl-NL" dirty="0"/>
              <a:t> </a:t>
            </a:r>
            <a:r>
              <a:rPr lang="nl-NL" dirty="0" err="1"/>
              <a:t>ventilation</a:t>
            </a:r>
            <a:r>
              <a:rPr lang="nl-NL" dirty="0"/>
              <a:t> </a:t>
            </a:r>
            <a:r>
              <a:rPr lang="nl-NL" dirty="0" err="1"/>
              <a:t>strategy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acute </a:t>
            </a:r>
            <a:r>
              <a:rPr lang="nl-NL" dirty="0" err="1"/>
              <a:t>respiratory</a:t>
            </a:r>
            <a:r>
              <a:rPr lang="nl-NL" dirty="0"/>
              <a:t> </a:t>
            </a:r>
            <a:r>
              <a:rPr lang="nl-NL" dirty="0" err="1"/>
              <a:t>distress</a:t>
            </a:r>
            <a:r>
              <a:rPr lang="nl-NL" dirty="0"/>
              <a:t> </a:t>
            </a:r>
            <a:r>
              <a:rPr lang="nl-NL" dirty="0" err="1"/>
              <a:t>syndrome</a:t>
            </a:r>
            <a:endParaRPr lang="nl-NL" dirty="0"/>
          </a:p>
          <a:p>
            <a:pPr marL="0" indent="0">
              <a:buNone/>
            </a:pPr>
            <a:r>
              <a:rPr lang="nl-NL" dirty="0" err="1">
                <a:solidFill>
                  <a:schemeClr val="bg1">
                    <a:lumMod val="65000"/>
                  </a:schemeClr>
                </a:solidFill>
              </a:rPr>
              <a:t>Cochrane</a:t>
            </a: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 Database </a:t>
            </a:r>
            <a:r>
              <a:rPr lang="nl-NL" dirty="0" err="1">
                <a:solidFill>
                  <a:schemeClr val="bg1">
                    <a:lumMod val="65000"/>
                  </a:schemeClr>
                </a:solidFill>
              </a:rPr>
              <a:t>Syst</a:t>
            </a: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l-NL" dirty="0" err="1">
                <a:solidFill>
                  <a:schemeClr val="bg1">
                    <a:lumMod val="65000"/>
                  </a:schemeClr>
                </a:solidFill>
              </a:rPr>
              <a:t>Rev</a:t>
            </a: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. 2013;2:CD003844.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Doelen: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Effect van lage TV op </a:t>
            </a:r>
            <a:r>
              <a:rPr lang="nl-NL" dirty="0" err="1" smtClean="0"/>
              <a:t>morbidity</a:t>
            </a:r>
            <a:r>
              <a:rPr lang="nl-NL" dirty="0" smtClean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mortality</a:t>
            </a:r>
            <a:r>
              <a:rPr lang="nl-NL" dirty="0"/>
              <a:t> in </a:t>
            </a:r>
            <a:r>
              <a:rPr lang="nl-NL" dirty="0" smtClean="0"/>
              <a:t>volwassen ARDS /ALI </a:t>
            </a:r>
            <a:r>
              <a:rPr lang="nl-NL" dirty="0"/>
              <a:t>patiënten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Effect van laag TV bij </a:t>
            </a:r>
            <a:r>
              <a:rPr lang="nl-NL" dirty="0" err="1" smtClean="0"/>
              <a:t>Pplateau</a:t>
            </a:r>
            <a:r>
              <a:rPr lang="nl-NL" dirty="0" smtClean="0"/>
              <a:t> &gt;30 </a:t>
            </a:r>
            <a:r>
              <a:rPr lang="nl-NL" dirty="0" err="1"/>
              <a:t>to</a:t>
            </a:r>
            <a:r>
              <a:rPr lang="nl-NL" dirty="0"/>
              <a:t> 35 cm </a:t>
            </a:r>
            <a:r>
              <a:rPr lang="nl-NL" dirty="0" smtClean="0"/>
              <a:t>H</a:t>
            </a:r>
            <a:r>
              <a:rPr lang="nl-NL" baseline="-25000" dirty="0" smtClean="0"/>
              <a:t>²</a:t>
            </a:r>
            <a:r>
              <a:rPr lang="nl-NL" dirty="0" smtClean="0"/>
              <a:t>0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Zoekopdracht: </a:t>
            </a:r>
            <a:r>
              <a:rPr lang="nl-NL" dirty="0"/>
              <a:t>Alle literatuur tot 2012 met of laag TV (&lt;7ml/kg) of laag plateaudruk (&lt;30 cm H²O) versus TV (10-15 ml/kg) in volwassen ARDS en ALI </a:t>
            </a:r>
            <a:r>
              <a:rPr lang="nl-NL" dirty="0" smtClean="0"/>
              <a:t>patiënten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Resultaat:</a:t>
            </a:r>
            <a:endParaRPr lang="nl-NL" b="1" dirty="0"/>
          </a:p>
          <a:p>
            <a:r>
              <a:rPr lang="nl-NL" dirty="0" smtClean="0"/>
              <a:t>6 </a:t>
            </a:r>
            <a:r>
              <a:rPr lang="nl-NL" dirty="0"/>
              <a:t>RCT met 1297 </a:t>
            </a:r>
            <a:r>
              <a:rPr lang="nl-NL" dirty="0" err="1" smtClean="0"/>
              <a:t>ptn</a:t>
            </a:r>
            <a:r>
              <a:rPr lang="nl-NL" dirty="0" smtClean="0"/>
              <a:t>: </a:t>
            </a:r>
            <a:r>
              <a:rPr lang="nl-NL" dirty="0"/>
              <a:t>28d mortaliteit was significant verlaagd (RR 0.74</a:t>
            </a:r>
            <a:r>
              <a:rPr lang="nl-NL" dirty="0" smtClean="0"/>
              <a:t>)</a:t>
            </a:r>
          </a:p>
          <a:p>
            <a:r>
              <a:rPr lang="nl-NL" dirty="0" smtClean="0"/>
              <a:t>Ziekenhuis </a:t>
            </a:r>
            <a:r>
              <a:rPr lang="nl-NL" dirty="0"/>
              <a:t>mortaliteit was verlaagd (RR 0.80</a:t>
            </a:r>
            <a:r>
              <a:rPr lang="nl-NL" dirty="0" smtClean="0"/>
              <a:t>)</a:t>
            </a:r>
          </a:p>
          <a:p>
            <a:r>
              <a:rPr lang="nl-NL" dirty="0" smtClean="0"/>
              <a:t>Overall </a:t>
            </a:r>
            <a:r>
              <a:rPr lang="nl-NL" dirty="0"/>
              <a:t>mortaliteit is onveranderd mits plateau druk &lt;31 cm H</a:t>
            </a:r>
            <a:r>
              <a:rPr lang="nl-NL" baseline="-25000" dirty="0"/>
              <a:t>²</a:t>
            </a:r>
            <a:r>
              <a:rPr lang="nl-NL" dirty="0"/>
              <a:t>O (RR 1.13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36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Is barotrauma erg?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dirty="0" err="1" smtClean="0"/>
              <a:t>Mechanical</a:t>
            </a:r>
            <a:r>
              <a:rPr lang="nl-NL" dirty="0" smtClean="0"/>
              <a:t> </a:t>
            </a:r>
            <a:r>
              <a:rPr lang="nl-NL" dirty="0" err="1"/>
              <a:t>Ventilation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ARDS in </a:t>
            </a:r>
            <a:r>
              <a:rPr lang="nl-NL" dirty="0" err="1"/>
              <a:t>the</a:t>
            </a:r>
            <a:r>
              <a:rPr lang="nl-NL" dirty="0"/>
              <a:t> ED: A Multicenter, </a:t>
            </a:r>
            <a:r>
              <a:rPr lang="nl-NL" dirty="0" err="1"/>
              <a:t>Observational</a:t>
            </a:r>
            <a:r>
              <a:rPr lang="nl-NL" dirty="0"/>
              <a:t>, </a:t>
            </a:r>
            <a:r>
              <a:rPr lang="nl-NL" dirty="0" err="1"/>
              <a:t>Prospective</a:t>
            </a:r>
            <a:r>
              <a:rPr lang="nl-NL" dirty="0"/>
              <a:t>, Cross-</a:t>
            </a:r>
            <a:r>
              <a:rPr lang="nl-NL" dirty="0" err="1"/>
              <a:t>sectional</a:t>
            </a:r>
            <a:r>
              <a:rPr lang="nl-NL" dirty="0"/>
              <a:t> </a:t>
            </a:r>
            <a:r>
              <a:rPr lang="nl-NL" dirty="0" err="1"/>
              <a:t>Study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 err="1">
                <a:solidFill>
                  <a:schemeClr val="bg1">
                    <a:lumMod val="65000"/>
                  </a:schemeClr>
                </a:solidFill>
              </a:rPr>
              <a:t>Chest</a:t>
            </a:r>
            <a:r>
              <a:rPr lang="nl-NL" dirty="0">
                <a:solidFill>
                  <a:schemeClr val="bg1">
                    <a:lumMod val="65000"/>
                  </a:schemeClr>
                </a:solidFill>
              </a:rPr>
              <a:t>. 2015 Aug;148(2):365-74.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Methode: </a:t>
            </a:r>
            <a:r>
              <a:rPr lang="nl-NL" dirty="0"/>
              <a:t>multicenter cohort </a:t>
            </a:r>
            <a:r>
              <a:rPr lang="nl-NL" dirty="0" smtClean="0"/>
              <a:t>studie van </a:t>
            </a:r>
            <a:r>
              <a:rPr lang="nl-NL" dirty="0"/>
              <a:t>ARDS op </a:t>
            </a:r>
            <a:r>
              <a:rPr lang="nl-NL" dirty="0" smtClean="0"/>
              <a:t>ER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Resultaat: </a:t>
            </a:r>
          </a:p>
          <a:p>
            <a:r>
              <a:rPr lang="nl-NL" dirty="0" smtClean="0"/>
              <a:t>219 </a:t>
            </a:r>
            <a:r>
              <a:rPr lang="nl-NL" dirty="0"/>
              <a:t>beademde </a:t>
            </a:r>
            <a:r>
              <a:rPr lang="nl-NL" dirty="0" smtClean="0"/>
              <a:t>patiënten</a:t>
            </a:r>
            <a:r>
              <a:rPr lang="nl-NL" dirty="0"/>
              <a:t> mediane TV 7.6 </a:t>
            </a:r>
            <a:r>
              <a:rPr lang="nl-NL" dirty="0" err="1" smtClean="0"/>
              <a:t>mL</a:t>
            </a:r>
            <a:r>
              <a:rPr lang="nl-NL" dirty="0" smtClean="0"/>
              <a:t>/kg</a:t>
            </a:r>
          </a:p>
          <a:p>
            <a:r>
              <a:rPr lang="nl-NL" dirty="0" err="1" smtClean="0"/>
              <a:t>Lung-protective</a:t>
            </a:r>
            <a:r>
              <a:rPr lang="nl-NL" dirty="0" smtClean="0"/>
              <a:t> </a:t>
            </a:r>
            <a:r>
              <a:rPr lang="nl-NL" dirty="0" err="1"/>
              <a:t>ventilation</a:t>
            </a:r>
            <a:r>
              <a:rPr lang="nl-NL" dirty="0"/>
              <a:t> 122 </a:t>
            </a:r>
            <a:r>
              <a:rPr lang="nl-NL" dirty="0" smtClean="0"/>
              <a:t>patiënten </a:t>
            </a:r>
            <a:r>
              <a:rPr lang="nl-NL" dirty="0"/>
              <a:t>(55.7</a:t>
            </a:r>
            <a:r>
              <a:rPr lang="nl-NL" dirty="0" smtClean="0"/>
              <a:t>%)</a:t>
            </a:r>
          </a:p>
          <a:p>
            <a:r>
              <a:rPr lang="nl-NL" dirty="0" smtClean="0"/>
              <a:t>ARDS incidentie 14.7</a:t>
            </a:r>
            <a:r>
              <a:rPr lang="nl-NL" dirty="0"/>
              <a:t>%, gemiddeld na 2.3 dagen prijs mortaliteit en orgaan falen</a:t>
            </a:r>
          </a:p>
          <a:p>
            <a:r>
              <a:rPr lang="nl-NL" dirty="0" smtClean="0"/>
              <a:t>De helft van de ARDS krijgt </a:t>
            </a:r>
            <a:r>
              <a:rPr lang="nl-NL" dirty="0" err="1" smtClean="0"/>
              <a:t>lung-protective</a:t>
            </a:r>
            <a:r>
              <a:rPr lang="nl-NL" dirty="0" smtClean="0"/>
              <a:t> </a:t>
            </a:r>
            <a:r>
              <a:rPr lang="nl-NL" dirty="0" err="1" smtClean="0"/>
              <a:t>ventilation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Conclusie: </a:t>
            </a:r>
            <a:r>
              <a:rPr lang="nl-NL" dirty="0"/>
              <a:t>Op ER is er weinig LPB, ook niet bij ARDS. Er is veel; ARDS met slechte uitkomst. </a:t>
            </a:r>
            <a:r>
              <a:rPr lang="nl-NL" dirty="0" err="1"/>
              <a:t>Given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limited</a:t>
            </a:r>
            <a:r>
              <a:rPr lang="nl-NL" dirty="0"/>
              <a:t> treatment options </a:t>
            </a:r>
            <a:r>
              <a:rPr lang="nl-NL" dirty="0" err="1"/>
              <a:t>for</a:t>
            </a:r>
            <a:r>
              <a:rPr lang="nl-NL" dirty="0"/>
              <a:t> ARDS,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early</a:t>
            </a:r>
            <a:r>
              <a:rPr lang="nl-NL" dirty="0"/>
              <a:t> </a:t>
            </a:r>
            <a:r>
              <a:rPr lang="nl-NL" dirty="0" err="1"/>
              <a:t>onset</a:t>
            </a:r>
            <a:r>
              <a:rPr lang="nl-NL" dirty="0"/>
              <a:t> </a:t>
            </a:r>
            <a:r>
              <a:rPr lang="nl-NL" dirty="0" err="1"/>
              <a:t>after</a:t>
            </a:r>
            <a:r>
              <a:rPr lang="nl-NL" dirty="0"/>
              <a:t> </a:t>
            </a:r>
            <a:r>
              <a:rPr lang="nl-NL" dirty="0" err="1"/>
              <a:t>admission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ED, </a:t>
            </a:r>
            <a:r>
              <a:rPr lang="nl-NL" dirty="0" err="1"/>
              <a:t>measures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prevent</a:t>
            </a:r>
            <a:r>
              <a:rPr lang="nl-NL" dirty="0"/>
              <a:t> </a:t>
            </a:r>
            <a:r>
              <a:rPr lang="nl-NL" dirty="0" err="1"/>
              <a:t>onset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mitigate</a:t>
            </a:r>
            <a:r>
              <a:rPr lang="nl-NL" dirty="0"/>
              <a:t> </a:t>
            </a:r>
            <a:r>
              <a:rPr lang="nl-NL" dirty="0" err="1"/>
              <a:t>severity</a:t>
            </a:r>
            <a:r>
              <a:rPr lang="nl-NL" dirty="0"/>
              <a:t> </a:t>
            </a:r>
            <a:r>
              <a:rPr lang="nl-NL" dirty="0" err="1"/>
              <a:t>should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instituted</a:t>
            </a:r>
            <a:r>
              <a:rPr lang="nl-NL" dirty="0"/>
              <a:t> in </a:t>
            </a:r>
            <a:r>
              <a:rPr lang="nl-NL" dirty="0" err="1"/>
              <a:t>the</a:t>
            </a:r>
            <a:r>
              <a:rPr lang="nl-NL" dirty="0"/>
              <a:t> ED.  </a:t>
            </a:r>
          </a:p>
        </p:txBody>
      </p:sp>
    </p:spTree>
    <p:extLst>
      <p:ext uri="{BB962C8B-B14F-4D97-AF65-F5344CB8AC3E}">
        <p14:creationId xmlns:p14="http://schemas.microsoft.com/office/powerpoint/2010/main" val="18492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Is barotrauma erg?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err="1" smtClean="0"/>
              <a:t>Samengevat</a:t>
            </a:r>
            <a:r>
              <a:rPr lang="en-GB" b="1" dirty="0" smtClean="0"/>
              <a:t>: </a:t>
            </a:r>
            <a:r>
              <a:rPr lang="nl-NL" dirty="0" err="1"/>
              <a:t>Collectively</a:t>
            </a:r>
            <a:r>
              <a:rPr lang="nl-NL" dirty="0"/>
              <a:t>, </a:t>
            </a:r>
            <a:r>
              <a:rPr lang="nl-NL" dirty="0" err="1"/>
              <a:t>evidence</a:t>
            </a:r>
            <a:r>
              <a:rPr lang="nl-NL" dirty="0"/>
              <a:t> </a:t>
            </a:r>
            <a:r>
              <a:rPr lang="nl-NL" dirty="0" err="1"/>
              <a:t>suggests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early</a:t>
            </a:r>
            <a:r>
              <a:rPr lang="nl-NL" dirty="0"/>
              <a:t> </a:t>
            </a:r>
            <a:r>
              <a:rPr lang="nl-NL" dirty="0" err="1"/>
              <a:t>application</a:t>
            </a:r>
            <a:r>
              <a:rPr lang="nl-NL" dirty="0"/>
              <a:t> of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adherence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LTVV </a:t>
            </a:r>
            <a:r>
              <a:rPr lang="nl-NL" dirty="0" err="1"/>
              <a:t>improves</a:t>
            </a:r>
            <a:r>
              <a:rPr lang="nl-NL" dirty="0"/>
              <a:t> </a:t>
            </a:r>
            <a:r>
              <a:rPr lang="nl-NL" dirty="0" err="1"/>
              <a:t>mortality</a:t>
            </a:r>
            <a:r>
              <a:rPr lang="nl-NL" dirty="0"/>
              <a:t>, as well as </a:t>
            </a:r>
            <a:r>
              <a:rPr lang="nl-NL" dirty="0" err="1"/>
              <a:t>other</a:t>
            </a:r>
            <a:r>
              <a:rPr lang="nl-NL" dirty="0"/>
              <a:t> </a:t>
            </a:r>
            <a:r>
              <a:rPr lang="nl-NL" dirty="0" err="1"/>
              <a:t>clinically</a:t>
            </a:r>
            <a:r>
              <a:rPr lang="nl-NL" dirty="0"/>
              <a:t> important </a:t>
            </a:r>
            <a:r>
              <a:rPr lang="nl-NL" dirty="0" err="1"/>
              <a:t>outcomes</a:t>
            </a:r>
            <a:r>
              <a:rPr lang="nl-NL" dirty="0"/>
              <a:t> in </a:t>
            </a:r>
            <a:r>
              <a:rPr lang="nl-NL" dirty="0" err="1"/>
              <a:t>patients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smtClean="0"/>
              <a:t>ARDS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Quote</a:t>
            </a:r>
            <a:r>
              <a:rPr lang="nl-NL" b="1" dirty="0"/>
              <a:t>: </a:t>
            </a:r>
            <a:r>
              <a:rPr lang="nl-NL" dirty="0" err="1"/>
              <a:t>Ventilation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lower</a:t>
            </a:r>
            <a:r>
              <a:rPr lang="nl-NL" dirty="0"/>
              <a:t> </a:t>
            </a:r>
            <a:r>
              <a:rPr lang="nl-NL" dirty="0" err="1"/>
              <a:t>tidal</a:t>
            </a:r>
            <a:r>
              <a:rPr lang="nl-NL" dirty="0"/>
              <a:t> volumes is </a:t>
            </a:r>
            <a:r>
              <a:rPr lang="nl-NL" dirty="0" err="1"/>
              <a:t>becoming</a:t>
            </a:r>
            <a:r>
              <a:rPr lang="nl-NL" dirty="0"/>
              <a:t> a routine </a:t>
            </a:r>
            <a:r>
              <a:rPr lang="nl-NL" dirty="0" err="1"/>
              <a:t>strategy</a:t>
            </a:r>
            <a:r>
              <a:rPr lang="nl-NL" dirty="0"/>
              <a:t> of treatment of acute </a:t>
            </a:r>
            <a:r>
              <a:rPr lang="nl-NL" dirty="0" err="1"/>
              <a:t>respiratory</a:t>
            </a:r>
            <a:r>
              <a:rPr lang="nl-NL" dirty="0"/>
              <a:t> </a:t>
            </a:r>
            <a:r>
              <a:rPr lang="nl-NL" dirty="0" err="1"/>
              <a:t>distress</a:t>
            </a:r>
            <a:r>
              <a:rPr lang="nl-NL" dirty="0"/>
              <a:t> </a:t>
            </a:r>
            <a:r>
              <a:rPr lang="nl-NL" dirty="0" err="1"/>
              <a:t>syndrome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acute </a:t>
            </a:r>
            <a:r>
              <a:rPr lang="nl-NL" dirty="0" err="1"/>
              <a:t>lung</a:t>
            </a:r>
            <a:r>
              <a:rPr lang="nl-NL" dirty="0"/>
              <a:t> </a:t>
            </a:r>
            <a:r>
              <a:rPr lang="nl-NL" dirty="0" err="1"/>
              <a:t>injury</a:t>
            </a:r>
            <a:r>
              <a:rPr lang="nl-NL" dirty="0"/>
              <a:t>, stopping investigators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carrying</a:t>
            </a:r>
            <a:r>
              <a:rPr lang="nl-NL" dirty="0"/>
              <a:t> out </a:t>
            </a:r>
            <a:r>
              <a:rPr lang="nl-NL" dirty="0" err="1"/>
              <a:t>additional</a:t>
            </a:r>
            <a:r>
              <a:rPr lang="nl-NL" dirty="0"/>
              <a:t> trials. </a:t>
            </a:r>
          </a:p>
        </p:txBody>
      </p:sp>
    </p:spTree>
    <p:extLst>
      <p:ext uri="{BB962C8B-B14F-4D97-AF65-F5344CB8AC3E}">
        <p14:creationId xmlns:p14="http://schemas.microsoft.com/office/powerpoint/2010/main" val="322727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De oplossing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36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Wat is </a:t>
            </a:r>
            <a:r>
              <a:rPr lang="nl-NL" b="1" dirty="0" err="1" smtClean="0"/>
              <a:t>lung</a:t>
            </a:r>
            <a:r>
              <a:rPr lang="nl-NL" b="1" dirty="0" smtClean="0"/>
              <a:t> </a:t>
            </a:r>
            <a:r>
              <a:rPr lang="nl-NL" b="1" dirty="0" err="1" smtClean="0"/>
              <a:t>protective</a:t>
            </a:r>
            <a:r>
              <a:rPr lang="nl-NL" b="1" dirty="0" smtClean="0"/>
              <a:t> </a:t>
            </a:r>
            <a:r>
              <a:rPr lang="nl-NL" b="1" dirty="0" err="1" smtClean="0"/>
              <a:t>breathing</a:t>
            </a:r>
            <a:r>
              <a:rPr lang="nl-NL" b="1" dirty="0" smtClean="0"/>
              <a:t>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  <a:solidFill>
            <a:schemeClr val="bg1"/>
          </a:solidFill>
        </p:spPr>
        <p:txBody>
          <a:bodyPr>
            <a:normAutofit/>
          </a:bodyPr>
          <a:lstStyle/>
          <a:p>
            <a:pPr fontAlgn="base"/>
            <a:r>
              <a:rPr lang="nl-NL" dirty="0"/>
              <a:t>Z</a:t>
            </a:r>
            <a:r>
              <a:rPr lang="nl-NL" dirty="0" smtClean="0"/>
              <a:t>o beademen dat barotrauma beperkt wordt</a:t>
            </a:r>
          </a:p>
          <a:p>
            <a:pPr lvl="1" fontAlgn="base"/>
            <a:r>
              <a:rPr lang="nl-NL" dirty="0" smtClean="0"/>
              <a:t>Mn bij PC (ook bij PS toegepast)</a:t>
            </a:r>
          </a:p>
          <a:p>
            <a:pPr lvl="1" fontAlgn="base"/>
            <a:r>
              <a:rPr lang="nl-NL" dirty="0" smtClean="0"/>
              <a:t>Mn gedurende niet procedurele beademing</a:t>
            </a:r>
          </a:p>
          <a:p>
            <a:pPr fontAlgn="base"/>
            <a:r>
              <a:rPr lang="nl-NL" dirty="0" smtClean="0"/>
              <a:t>De regels:</a:t>
            </a:r>
          </a:p>
          <a:p>
            <a:pPr lvl="1" fontAlgn="base"/>
            <a:r>
              <a:rPr lang="nl-NL" dirty="0" smtClean="0"/>
              <a:t>Teugvolume &lt; 6ml/kg PBW aanhouden</a:t>
            </a:r>
          </a:p>
          <a:p>
            <a:pPr lvl="1" fontAlgn="base"/>
            <a:r>
              <a:rPr lang="nl-NL" dirty="0" smtClean="0"/>
              <a:t>Plateaudruk &lt; 30cmH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</a:p>
          <a:p>
            <a:pPr marL="457200" lvl="1" indent="0" fontAlgn="base">
              <a:buNone/>
            </a:pPr>
            <a:endParaRPr lang="nl-NL" sz="1600" b="1" i="1" dirty="0" smtClean="0"/>
          </a:p>
          <a:p>
            <a:pPr marL="457200" lvl="1" indent="0" algn="r" fontAlgn="base">
              <a:buNone/>
            </a:pPr>
            <a:r>
              <a:rPr lang="nl-NL" sz="2000" b="1" i="1" dirty="0" smtClean="0"/>
              <a:t>Alleen als het echt moet verlaten we LPB</a:t>
            </a:r>
          </a:p>
          <a:p>
            <a:pPr marL="457200" lvl="1" indent="0" fontAlgn="base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32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Wat is PBW?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nl-NL" dirty="0" smtClean="0"/>
              <a:t>6ml/kg PBW</a:t>
            </a:r>
          </a:p>
          <a:p>
            <a:pPr marL="0" indent="0" fontAlgn="base">
              <a:buNone/>
            </a:pPr>
            <a:endParaRPr lang="en-GB" sz="16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183" y="1988840"/>
            <a:ext cx="4608512" cy="357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4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LPB samengevat..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94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nl-NL" sz="19900" b="1" dirty="0" smtClean="0"/>
              <a:t>6 &amp; 30</a:t>
            </a:r>
            <a:endParaRPr lang="nl-NL" sz="4600" dirty="0" smtClean="0"/>
          </a:p>
        </p:txBody>
      </p:sp>
    </p:spTree>
    <p:extLst>
      <p:ext uri="{BB962C8B-B14F-4D97-AF65-F5344CB8AC3E}">
        <p14:creationId xmlns:p14="http://schemas.microsoft.com/office/powerpoint/2010/main" val="50985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De basis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71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Hoe stellen wij </a:t>
            </a:r>
            <a:r>
              <a:rPr lang="nl-NL" b="1" dirty="0" err="1" smtClean="0"/>
              <a:t>BiPAP</a:t>
            </a:r>
            <a:r>
              <a:rPr lang="nl-NL" b="1" dirty="0" smtClean="0"/>
              <a:t> in?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71500" indent="-457200" fontAlgn="base">
              <a:buFont typeface="+mj-lt"/>
              <a:buAutoNum type="arabicPeriod"/>
            </a:pPr>
            <a:r>
              <a:rPr lang="en-GB" dirty="0" err="1" smtClean="0"/>
              <a:t>Bereken</a:t>
            </a:r>
            <a:r>
              <a:rPr lang="en-GB" dirty="0" smtClean="0"/>
              <a:t> </a:t>
            </a:r>
            <a:r>
              <a:rPr lang="en-GB" dirty="0" err="1" smtClean="0"/>
              <a:t>streef</a:t>
            </a:r>
            <a:r>
              <a:rPr lang="en-GB" dirty="0" smtClean="0"/>
              <a:t> TV: </a:t>
            </a:r>
            <a:r>
              <a:rPr lang="nl-NL" dirty="0" smtClean="0"/>
              <a:t>6ml/kg ideaal gewicht</a:t>
            </a:r>
          </a:p>
          <a:p>
            <a:pPr marL="571500" indent="-457200" fontAlgn="base">
              <a:buFont typeface="+mj-lt"/>
              <a:buAutoNum type="arabicPeriod"/>
            </a:pPr>
            <a:r>
              <a:rPr lang="nl-NL" dirty="0" smtClean="0"/>
              <a:t>Stel met PEAK dit teugvolume in</a:t>
            </a:r>
          </a:p>
          <a:p>
            <a:pPr marL="571500" indent="-457200" fontAlgn="base">
              <a:buFont typeface="+mj-lt"/>
              <a:buAutoNum type="arabicPeriod"/>
            </a:pPr>
            <a:r>
              <a:rPr lang="nl-NL" dirty="0" smtClean="0"/>
              <a:t>Maximale plateaudruk 30 cmH2O</a:t>
            </a:r>
          </a:p>
          <a:p>
            <a:pPr marL="571500" indent="-457200" fontAlgn="base">
              <a:buFont typeface="+mj-lt"/>
              <a:buAutoNum type="arabicPeriod"/>
            </a:pPr>
            <a:r>
              <a:rPr lang="nl-NL" dirty="0" smtClean="0"/>
              <a:t>Stel met de frequentie het MV in</a:t>
            </a:r>
          </a:p>
          <a:p>
            <a:pPr marL="571500" indent="-457200" fontAlgn="base">
              <a:buFont typeface="+mj-lt"/>
              <a:buAutoNum type="arabicPeriod"/>
            </a:pPr>
            <a:endParaRPr lang="en-GB" dirty="0"/>
          </a:p>
          <a:p>
            <a:pPr marL="114300" indent="0" algn="r" fontAlgn="base">
              <a:buNone/>
            </a:pPr>
            <a:r>
              <a:rPr lang="en-GB" sz="2800" b="1" i="1" dirty="0" smtClean="0"/>
              <a:t>De </a:t>
            </a:r>
            <a:r>
              <a:rPr lang="en-GB" sz="2800" b="1" i="1" dirty="0" err="1" smtClean="0"/>
              <a:t>lijst</a:t>
            </a:r>
            <a:r>
              <a:rPr lang="en-GB" sz="2800" b="1" i="1" dirty="0" smtClean="0"/>
              <a:t> </a:t>
            </a:r>
            <a:r>
              <a:rPr lang="en-GB" sz="2800" b="1" i="1" dirty="0" err="1" smtClean="0"/>
              <a:t>geeft</a:t>
            </a:r>
            <a:r>
              <a:rPr lang="en-GB" sz="2800" b="1" i="1" dirty="0" smtClean="0"/>
              <a:t> </a:t>
            </a:r>
            <a:r>
              <a:rPr lang="en-GB" sz="2800" b="1" i="1" dirty="0" err="1" smtClean="0"/>
              <a:t>vaak</a:t>
            </a:r>
            <a:r>
              <a:rPr lang="en-GB" sz="2800" b="1" i="1" dirty="0" smtClean="0"/>
              <a:t> </a:t>
            </a:r>
            <a:r>
              <a:rPr lang="en-GB" sz="2800" b="1" i="1" dirty="0" err="1" smtClean="0"/>
              <a:t>inzicht</a:t>
            </a:r>
            <a:r>
              <a:rPr lang="en-GB" sz="2800" b="1" i="1" dirty="0" smtClean="0"/>
              <a:t> in het </a:t>
            </a:r>
            <a:r>
              <a:rPr lang="en-GB" sz="2800" b="1" i="1" dirty="0" err="1" smtClean="0"/>
              <a:t>minuut</a:t>
            </a:r>
            <a:r>
              <a:rPr lang="en-GB" sz="2800" b="1" i="1" dirty="0" smtClean="0"/>
              <a:t> volume</a:t>
            </a:r>
          </a:p>
        </p:txBody>
      </p:sp>
    </p:spTree>
    <p:extLst>
      <p:ext uri="{BB962C8B-B14F-4D97-AF65-F5344CB8AC3E}">
        <p14:creationId xmlns:p14="http://schemas.microsoft.com/office/powerpoint/2010/main" val="193152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En dan?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114300" indent="0" fontAlgn="base">
              <a:buNone/>
            </a:pPr>
            <a:r>
              <a:rPr lang="en-GB" dirty="0" smtClean="0"/>
              <a:t>De </a:t>
            </a:r>
            <a:r>
              <a:rPr lang="en-GB" dirty="0" err="1" smtClean="0"/>
              <a:t>sedatie</a:t>
            </a:r>
            <a:r>
              <a:rPr lang="en-GB" dirty="0" smtClean="0"/>
              <a:t> zo </a:t>
            </a:r>
            <a:r>
              <a:rPr lang="en-GB" dirty="0" err="1" smtClean="0"/>
              <a:t>snel</a:t>
            </a:r>
            <a:r>
              <a:rPr lang="en-GB" dirty="0" smtClean="0"/>
              <a:t> </a:t>
            </a:r>
            <a:r>
              <a:rPr lang="en-GB" dirty="0" err="1" smtClean="0"/>
              <a:t>mogelijk</a:t>
            </a:r>
            <a:r>
              <a:rPr lang="en-GB" dirty="0" smtClean="0"/>
              <a:t> </a:t>
            </a:r>
            <a:r>
              <a:rPr lang="en-GB" dirty="0" err="1" smtClean="0"/>
              <a:t>terugtrekken</a:t>
            </a:r>
            <a:r>
              <a:rPr lang="en-GB" dirty="0" smtClean="0"/>
              <a:t> </a:t>
            </a:r>
            <a:r>
              <a:rPr lang="en-GB" dirty="0" err="1" smtClean="0"/>
              <a:t>zodat</a:t>
            </a:r>
            <a:r>
              <a:rPr lang="en-GB" dirty="0" smtClean="0"/>
              <a:t> de patient </a:t>
            </a:r>
            <a:r>
              <a:rPr lang="en-GB" dirty="0" err="1" smtClean="0"/>
              <a:t>zichzelf</a:t>
            </a:r>
            <a:r>
              <a:rPr lang="en-GB" dirty="0" smtClean="0"/>
              <a:t> 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helpen</a:t>
            </a:r>
            <a:r>
              <a:rPr lang="en-GB" dirty="0" smtClean="0"/>
              <a:t>.</a:t>
            </a:r>
          </a:p>
          <a:p>
            <a:pPr marL="114300" indent="0" fontAlgn="base">
              <a:buNone/>
            </a:pPr>
            <a:endParaRPr lang="en-GB" sz="2800" b="1" i="1" dirty="0"/>
          </a:p>
          <a:p>
            <a:pPr marL="114300" indent="0" algn="r" fontAlgn="base">
              <a:buNone/>
            </a:pPr>
            <a:r>
              <a:rPr lang="en-GB" sz="2800" b="1" i="1" dirty="0" err="1" smtClean="0"/>
              <a:t>Liever</a:t>
            </a:r>
            <a:r>
              <a:rPr lang="en-GB" sz="2800" b="1" i="1" dirty="0" smtClean="0"/>
              <a:t> ASB </a:t>
            </a:r>
            <a:r>
              <a:rPr lang="en-GB" sz="2800" b="1" i="1" dirty="0" err="1" smtClean="0"/>
              <a:t>dan</a:t>
            </a:r>
            <a:r>
              <a:rPr lang="en-GB" sz="2800" b="1" i="1" dirty="0" smtClean="0"/>
              <a:t> </a:t>
            </a:r>
            <a:r>
              <a:rPr lang="en-GB" sz="2800" b="1" i="1" dirty="0" err="1" smtClean="0"/>
              <a:t>BiPAP</a:t>
            </a:r>
            <a:r>
              <a:rPr lang="en-GB" sz="2800" b="1" i="1" dirty="0" smtClean="0"/>
              <a:t> en </a:t>
            </a:r>
            <a:r>
              <a:rPr lang="en-GB" sz="2800" b="1" i="1" dirty="0" err="1" smtClean="0"/>
              <a:t>liever</a:t>
            </a:r>
            <a:r>
              <a:rPr lang="en-GB" sz="2800" b="1" i="1" dirty="0" smtClean="0"/>
              <a:t> </a:t>
            </a:r>
            <a:r>
              <a:rPr lang="en-GB" sz="2800" b="1" i="1" dirty="0" err="1" smtClean="0"/>
              <a:t>detube</a:t>
            </a:r>
            <a:r>
              <a:rPr lang="en-GB" sz="2800" b="1" i="1" dirty="0" smtClean="0"/>
              <a:t> </a:t>
            </a:r>
            <a:r>
              <a:rPr lang="en-GB" sz="2800" b="1" i="1" dirty="0" err="1" smtClean="0"/>
              <a:t>dan</a:t>
            </a:r>
            <a:r>
              <a:rPr lang="en-GB" sz="2800" b="1" i="1" dirty="0" smtClean="0"/>
              <a:t> ASB</a:t>
            </a:r>
          </a:p>
        </p:txBody>
      </p:sp>
    </p:spTree>
    <p:extLst>
      <p:ext uri="{BB962C8B-B14F-4D97-AF65-F5344CB8AC3E}">
        <p14:creationId xmlns:p14="http://schemas.microsoft.com/office/powerpoint/2010/main" val="37044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nl-NL" b="1" dirty="0" smtClean="0"/>
              <a:t>Wanneer verhogen wij PEAK bij </a:t>
            </a:r>
            <a:r>
              <a:rPr lang="nl-NL" b="1" dirty="0" err="1" smtClean="0"/>
              <a:t>BiPAP</a:t>
            </a:r>
            <a:r>
              <a:rPr lang="nl-NL" b="1" dirty="0" smtClean="0"/>
              <a:t>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nl-NL" dirty="0" smtClean="0"/>
              <a:t>Arts bepaalt MV (pH) zolang dat moet</a:t>
            </a:r>
          </a:p>
          <a:p>
            <a:pPr fontAlgn="base"/>
            <a:r>
              <a:rPr lang="nl-NL" dirty="0" smtClean="0"/>
              <a:t>Wij verhogen PEAK als het moet</a:t>
            </a:r>
          </a:p>
          <a:p>
            <a:pPr lvl="1" fontAlgn="base"/>
            <a:r>
              <a:rPr lang="en-GB" dirty="0" err="1" smtClean="0"/>
              <a:t>Overweeg</a:t>
            </a:r>
            <a:r>
              <a:rPr lang="en-GB" dirty="0" smtClean="0"/>
              <a:t> de </a:t>
            </a:r>
            <a:r>
              <a:rPr lang="en-GB" dirty="0" err="1" smtClean="0"/>
              <a:t>streef</a:t>
            </a:r>
            <a:r>
              <a:rPr lang="en-GB" dirty="0" smtClean="0"/>
              <a:t> </a:t>
            </a:r>
            <a:r>
              <a:rPr lang="en-GB" dirty="0" err="1" smtClean="0"/>
              <a:t>waarde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verlagen</a:t>
            </a:r>
            <a:endParaRPr lang="en-GB" dirty="0" smtClean="0"/>
          </a:p>
          <a:p>
            <a:pPr lvl="1" fontAlgn="base"/>
            <a:r>
              <a:rPr lang="en-GB" dirty="0" err="1" smtClean="0"/>
              <a:t>Zoek</a:t>
            </a:r>
            <a:r>
              <a:rPr lang="en-GB" dirty="0" smtClean="0"/>
              <a:t> </a:t>
            </a:r>
            <a:r>
              <a:rPr lang="en-GB" dirty="0" err="1" smtClean="0"/>
              <a:t>andere</a:t>
            </a:r>
            <a:r>
              <a:rPr lang="en-GB" dirty="0" smtClean="0"/>
              <a:t> </a:t>
            </a:r>
            <a:r>
              <a:rPr lang="en-GB" dirty="0" err="1" smtClean="0"/>
              <a:t>aangrijpingspunten</a:t>
            </a:r>
            <a:r>
              <a:rPr lang="en-GB" dirty="0" smtClean="0"/>
              <a:t> (</a:t>
            </a:r>
            <a:r>
              <a:rPr lang="en-GB" dirty="0" err="1" smtClean="0"/>
              <a:t>vernevel</a:t>
            </a:r>
            <a:r>
              <a:rPr lang="en-GB" dirty="0" smtClean="0"/>
              <a:t>, ..)</a:t>
            </a:r>
            <a:endParaRPr lang="nl-NL" dirty="0" smtClean="0"/>
          </a:p>
          <a:p>
            <a:pPr fontAlgn="base"/>
            <a:r>
              <a:rPr lang="nl-NL" dirty="0" smtClean="0"/>
              <a:t>Wij verhogen PEAK niet als:</a:t>
            </a:r>
          </a:p>
          <a:p>
            <a:pPr lvl="1" fontAlgn="base"/>
            <a:r>
              <a:rPr lang="nl-NL" dirty="0" smtClean="0"/>
              <a:t>Streef TV bereikt is en frequentie hoger kan</a:t>
            </a:r>
          </a:p>
          <a:p>
            <a:pPr lvl="1" fontAlgn="base"/>
            <a:r>
              <a:rPr lang="en-GB" dirty="0" smtClean="0"/>
              <a:t>PEAK 30 </a:t>
            </a:r>
            <a:r>
              <a:rPr lang="en-GB" dirty="0" err="1" smtClean="0"/>
              <a:t>bereikt</a:t>
            </a:r>
            <a:r>
              <a:rPr lang="en-GB" dirty="0" smtClean="0"/>
              <a:t> en </a:t>
            </a:r>
            <a:r>
              <a:rPr lang="nl-NL" dirty="0" smtClean="0"/>
              <a:t>frequentie hoger kan</a:t>
            </a:r>
          </a:p>
          <a:p>
            <a:pPr fontAlgn="base"/>
            <a:endParaRPr lang="nl-NL" b="1" dirty="0" smtClean="0"/>
          </a:p>
          <a:p>
            <a:pPr marL="0" indent="0" algn="r" fontAlgn="base">
              <a:buNone/>
            </a:pPr>
            <a:r>
              <a:rPr lang="en-GB" sz="2400" b="1" dirty="0" err="1" smtClean="0"/>
              <a:t>Laat</a:t>
            </a:r>
            <a:r>
              <a:rPr lang="en-GB" sz="2400" b="1" dirty="0" smtClean="0"/>
              <a:t> de patient </a:t>
            </a:r>
            <a:r>
              <a:rPr lang="en-GB" sz="2400" b="1" dirty="0" err="1" smtClean="0"/>
              <a:t>zichzelf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helpen</a:t>
            </a:r>
            <a:r>
              <a:rPr lang="en-GB" sz="2400" b="1" dirty="0" smtClean="0"/>
              <a:t> op ASB.. </a:t>
            </a:r>
            <a:r>
              <a:rPr lang="en-GB" sz="2400" b="1" dirty="0" err="1" smtClean="0"/>
              <a:t>Dat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scheelt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druk</a:t>
            </a:r>
            <a:endParaRPr lang="nl-NL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986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nl-NL" b="1" dirty="0" smtClean="0"/>
              <a:t>Wanneer verhogen wij PEAK bij ASB?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nl-NL" dirty="0" smtClean="0"/>
              <a:t>Patiënt bepaalt MV (pH) zolang “kan en wil”</a:t>
            </a:r>
          </a:p>
          <a:p>
            <a:pPr marL="0" indent="0" fontAlgn="base">
              <a:buNone/>
            </a:pPr>
            <a:endParaRPr lang="nl-NL" dirty="0" smtClean="0"/>
          </a:p>
          <a:p>
            <a:pPr fontAlgn="base"/>
            <a:r>
              <a:rPr lang="nl-NL" dirty="0" smtClean="0"/>
              <a:t>Wij verhogen PEAK bij </a:t>
            </a:r>
            <a:r>
              <a:rPr lang="nl-NL" dirty="0" err="1" smtClean="0"/>
              <a:t>rapid</a:t>
            </a:r>
            <a:r>
              <a:rPr lang="nl-NL" dirty="0" smtClean="0"/>
              <a:t> </a:t>
            </a:r>
            <a:r>
              <a:rPr lang="nl-NL" dirty="0" err="1" smtClean="0"/>
              <a:t>shallow</a:t>
            </a:r>
            <a:r>
              <a:rPr lang="nl-NL" dirty="0" smtClean="0"/>
              <a:t> </a:t>
            </a:r>
            <a:r>
              <a:rPr lang="nl-NL" dirty="0" err="1" smtClean="0"/>
              <a:t>breathing</a:t>
            </a:r>
            <a:endParaRPr lang="nl-NL" dirty="0" smtClean="0"/>
          </a:p>
          <a:p>
            <a:pPr fontAlgn="base"/>
            <a:r>
              <a:rPr lang="en-GB" dirty="0" err="1" smtClean="0"/>
              <a:t>Wij</a:t>
            </a:r>
            <a:r>
              <a:rPr lang="en-GB" dirty="0" smtClean="0"/>
              <a:t> </a:t>
            </a:r>
            <a:r>
              <a:rPr lang="en-GB" dirty="0" err="1" smtClean="0"/>
              <a:t>verhogen</a:t>
            </a:r>
            <a:r>
              <a:rPr lang="en-GB" dirty="0" smtClean="0"/>
              <a:t> PEAK </a:t>
            </a:r>
            <a:r>
              <a:rPr lang="en-GB" b="1" dirty="0" err="1" smtClean="0"/>
              <a:t>niet</a:t>
            </a:r>
            <a:r>
              <a:rPr lang="en-GB" b="1" dirty="0" smtClean="0"/>
              <a:t> </a:t>
            </a:r>
            <a:r>
              <a:rPr lang="en-GB" b="1" dirty="0" err="1" smtClean="0"/>
              <a:t>voor</a:t>
            </a:r>
            <a:r>
              <a:rPr lang="en-GB" b="1" dirty="0" smtClean="0"/>
              <a:t> </a:t>
            </a:r>
          </a:p>
          <a:p>
            <a:pPr lvl="1" fontAlgn="base"/>
            <a:r>
              <a:rPr lang="en-GB" dirty="0" smtClean="0"/>
              <a:t>CO</a:t>
            </a:r>
            <a:r>
              <a:rPr lang="en-GB" baseline="-25000" dirty="0" smtClean="0"/>
              <a:t>2 </a:t>
            </a:r>
            <a:r>
              <a:rPr lang="en-GB" dirty="0" smtClean="0"/>
              <a:t>met </a:t>
            </a:r>
            <a:r>
              <a:rPr lang="en-GB" dirty="0" err="1" smtClean="0"/>
              <a:t>normaal</a:t>
            </a:r>
            <a:r>
              <a:rPr lang="en-GB" dirty="0" smtClean="0"/>
              <a:t> pH</a:t>
            </a:r>
          </a:p>
          <a:p>
            <a:pPr lvl="1" fontAlgn="base"/>
            <a:r>
              <a:rPr lang="en-GB" dirty="0" err="1" smtClean="0"/>
              <a:t>Bradypneu</a:t>
            </a:r>
            <a:r>
              <a:rPr lang="en-GB" dirty="0" smtClean="0"/>
              <a:t> </a:t>
            </a:r>
            <a:r>
              <a:rPr lang="en-GB" dirty="0" err="1" smtClean="0"/>
              <a:t>acidose</a:t>
            </a:r>
            <a:r>
              <a:rPr lang="en-GB" dirty="0" smtClean="0"/>
              <a:t> door </a:t>
            </a:r>
            <a:r>
              <a:rPr lang="en-GB" dirty="0" err="1" smtClean="0"/>
              <a:t>onze</a:t>
            </a:r>
            <a:r>
              <a:rPr lang="en-GB" dirty="0" smtClean="0"/>
              <a:t> </a:t>
            </a:r>
            <a:r>
              <a:rPr lang="en-GB" dirty="0" err="1" smtClean="0"/>
              <a:t>opiaten</a:t>
            </a:r>
            <a:endParaRPr lang="en-GB" dirty="0" smtClean="0"/>
          </a:p>
          <a:p>
            <a:pPr lvl="1" fontAlgn="base"/>
            <a:r>
              <a:rPr lang="en-GB" dirty="0" smtClean="0"/>
              <a:t>Tachypneu door stress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1646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5" y="22756"/>
            <a:ext cx="3816423" cy="6784752"/>
          </a:xfrm>
        </p:spPr>
      </p:pic>
    </p:spTree>
    <p:extLst>
      <p:ext uri="{BB962C8B-B14F-4D97-AF65-F5344CB8AC3E}">
        <p14:creationId xmlns:p14="http://schemas.microsoft.com/office/powerpoint/2010/main" val="56232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Wat is ventilatie?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nl-NL" b="1" dirty="0" smtClean="0"/>
              <a:t>Ventilatie is </a:t>
            </a:r>
            <a:r>
              <a:rPr lang="en-GB" dirty="0" smtClean="0"/>
              <a:t>de </a:t>
            </a:r>
            <a:r>
              <a:rPr lang="en-GB" dirty="0" err="1" smtClean="0"/>
              <a:t>alveolaire</a:t>
            </a:r>
            <a:r>
              <a:rPr lang="en-GB" dirty="0" smtClean="0"/>
              <a:t> </a:t>
            </a:r>
            <a:r>
              <a:rPr lang="en-GB" dirty="0" err="1" smtClean="0"/>
              <a:t>luchtstroom</a:t>
            </a:r>
            <a:r>
              <a:rPr lang="en-GB" dirty="0" smtClean="0"/>
              <a:t> die CO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n-GB" dirty="0" err="1" smtClean="0"/>
              <a:t>afvoert</a:t>
            </a:r>
            <a:r>
              <a:rPr lang="en-GB" dirty="0" smtClean="0"/>
              <a:t> en O2 </a:t>
            </a:r>
            <a:r>
              <a:rPr lang="en-GB" dirty="0" err="1" smtClean="0"/>
              <a:t>aanvoert</a:t>
            </a:r>
            <a:r>
              <a:rPr lang="en-GB" dirty="0" smtClean="0"/>
              <a:t> (MV = L/min)</a:t>
            </a:r>
          </a:p>
          <a:p>
            <a:pPr fontAlgn="base"/>
            <a:r>
              <a:rPr lang="en-GB" dirty="0" err="1" smtClean="0"/>
              <a:t>Oxygenatie</a:t>
            </a:r>
            <a:r>
              <a:rPr lang="en-GB" dirty="0" smtClean="0"/>
              <a:t>: </a:t>
            </a:r>
            <a:r>
              <a:rPr lang="en-GB" dirty="0" err="1" smtClean="0"/>
              <a:t>wij</a:t>
            </a:r>
            <a:r>
              <a:rPr lang="en-GB" dirty="0" smtClean="0"/>
              <a:t> </a:t>
            </a:r>
            <a:r>
              <a:rPr lang="en-GB" dirty="0" err="1" smtClean="0"/>
              <a:t>zijn</a:t>
            </a:r>
            <a:r>
              <a:rPr lang="en-GB" dirty="0" smtClean="0"/>
              <a:t> zo </a:t>
            </a:r>
            <a:r>
              <a:rPr lang="en-GB" dirty="0" err="1" smtClean="0"/>
              <a:t>goed</a:t>
            </a:r>
            <a:r>
              <a:rPr lang="en-GB" dirty="0" smtClean="0"/>
              <a:t> in O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n-GB" dirty="0" err="1" smtClean="0"/>
              <a:t>extractie</a:t>
            </a:r>
            <a:r>
              <a:rPr lang="en-GB" dirty="0" smtClean="0"/>
              <a:t> </a:t>
            </a:r>
            <a:r>
              <a:rPr lang="en-GB" dirty="0" err="1" smtClean="0"/>
              <a:t>dat</a:t>
            </a:r>
            <a:r>
              <a:rPr lang="en-GB" dirty="0" smtClean="0"/>
              <a:t> </a:t>
            </a:r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weinig</a:t>
            </a:r>
            <a:r>
              <a:rPr lang="en-GB" dirty="0" smtClean="0"/>
              <a:t> MV </a:t>
            </a:r>
            <a:r>
              <a:rPr lang="en-GB" dirty="0" err="1" smtClean="0"/>
              <a:t>volstaat</a:t>
            </a:r>
            <a:endParaRPr lang="en-GB" dirty="0" smtClean="0"/>
          </a:p>
          <a:p>
            <a:pPr fontAlgn="base"/>
            <a:r>
              <a:rPr lang="nl-NL" dirty="0" smtClean="0"/>
              <a:t>Ventilatie: het mechanisme dat ons pH op korte termijn normaal houdt: 7.35-7.45</a:t>
            </a:r>
          </a:p>
          <a:p>
            <a:pPr fontAlgn="base"/>
            <a:endParaRPr lang="en-GB" dirty="0"/>
          </a:p>
          <a:p>
            <a:pPr marL="0" indent="0" fontAlgn="base">
              <a:buNone/>
            </a:pPr>
            <a:r>
              <a:rPr lang="en-GB" b="1" dirty="0" smtClean="0"/>
              <a:t>Wat </a:t>
            </a:r>
            <a:r>
              <a:rPr lang="en-GB" b="1" dirty="0" err="1" smtClean="0"/>
              <a:t>kunnen</a:t>
            </a:r>
            <a:r>
              <a:rPr lang="en-GB" b="1" dirty="0" smtClean="0"/>
              <a:t> we </a:t>
            </a:r>
            <a:r>
              <a:rPr lang="en-GB" b="1" dirty="0" err="1" smtClean="0"/>
              <a:t>zeggen</a:t>
            </a:r>
            <a:r>
              <a:rPr lang="en-GB" b="1" dirty="0" smtClean="0"/>
              <a:t> over de </a:t>
            </a:r>
            <a:r>
              <a:rPr lang="en-GB" b="1" dirty="0" err="1" smtClean="0"/>
              <a:t>rol</a:t>
            </a:r>
            <a:r>
              <a:rPr lang="en-GB" b="1" dirty="0" smtClean="0"/>
              <a:t> van CO</a:t>
            </a:r>
            <a:r>
              <a:rPr lang="en-GB" b="1" baseline="-25000" dirty="0" smtClean="0"/>
              <a:t>2</a:t>
            </a:r>
            <a:r>
              <a:rPr lang="en-GB" b="1" dirty="0" smtClean="0"/>
              <a:t>?</a:t>
            </a:r>
            <a:endParaRPr lang="nl-NL" b="1" dirty="0" smtClean="0"/>
          </a:p>
          <a:p>
            <a:pPr fontAlgn="base"/>
            <a:r>
              <a:rPr lang="en-GB" dirty="0" smtClean="0"/>
              <a:t>CO</a:t>
            </a:r>
            <a:r>
              <a:rPr lang="en-GB" baseline="-25000" dirty="0" smtClean="0"/>
              <a:t>2</a:t>
            </a:r>
            <a:r>
              <a:rPr lang="en-GB" dirty="0" smtClean="0"/>
              <a:t> is </a:t>
            </a:r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middel</a:t>
            </a:r>
            <a:r>
              <a:rPr lang="en-GB" dirty="0" smtClean="0"/>
              <a:t> om H</a:t>
            </a:r>
            <a:r>
              <a:rPr lang="en-GB" baseline="30000" dirty="0" smtClean="0"/>
              <a:t>+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sturen</a:t>
            </a:r>
            <a:endParaRPr lang="en-GB" dirty="0" smtClean="0"/>
          </a:p>
          <a:p>
            <a:pPr fontAlgn="base"/>
            <a:r>
              <a:rPr lang="en-GB" dirty="0" smtClean="0"/>
              <a:t>CO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n-GB" dirty="0" err="1" smtClean="0"/>
              <a:t>heeft</a:t>
            </a:r>
            <a:r>
              <a:rPr lang="en-GB" dirty="0" smtClean="0"/>
              <a:t> </a:t>
            </a:r>
            <a:r>
              <a:rPr lang="en-GB" dirty="0" err="1" smtClean="0"/>
              <a:t>geen</a:t>
            </a:r>
            <a:r>
              <a:rPr lang="en-GB" dirty="0" smtClean="0"/>
              <a:t> </a:t>
            </a:r>
            <a:r>
              <a:rPr lang="en-GB" dirty="0" err="1" smtClean="0"/>
              <a:t>normaal</a:t>
            </a:r>
            <a:r>
              <a:rPr lang="en-GB" dirty="0" smtClean="0"/>
              <a:t> </a:t>
            </a:r>
            <a:r>
              <a:rPr lang="en-GB" dirty="0" err="1" smtClean="0"/>
              <a:t>waarde</a:t>
            </a:r>
            <a:r>
              <a:rPr lang="en-GB" dirty="0" smtClean="0"/>
              <a:t> (</a:t>
            </a:r>
            <a:r>
              <a:rPr lang="en-GB" i="1" dirty="0" err="1" smtClean="0"/>
              <a:t>zie</a:t>
            </a:r>
            <a:r>
              <a:rPr lang="en-GB" i="1" dirty="0" smtClean="0"/>
              <a:t> COPD &amp; </a:t>
            </a:r>
            <a:r>
              <a:rPr lang="en-GB" i="1" dirty="0" err="1" smtClean="0"/>
              <a:t>metabole</a:t>
            </a:r>
            <a:r>
              <a:rPr lang="en-GB" i="1" dirty="0" smtClean="0"/>
              <a:t> </a:t>
            </a:r>
            <a:r>
              <a:rPr lang="en-GB" i="1" dirty="0" err="1" smtClean="0"/>
              <a:t>acidose</a:t>
            </a:r>
            <a:r>
              <a:rPr lang="en-GB" i="1" dirty="0" smtClean="0"/>
              <a:t>)</a:t>
            </a:r>
            <a:endParaRPr lang="en-GB" dirty="0" smtClean="0"/>
          </a:p>
          <a:p>
            <a:pPr fontAlgn="base"/>
            <a:r>
              <a:rPr lang="en-GB" dirty="0" smtClean="0"/>
              <a:t>CO</a:t>
            </a:r>
            <a:r>
              <a:rPr lang="en-GB" baseline="-25000" dirty="0" smtClean="0"/>
              <a:t>2</a:t>
            </a:r>
            <a:r>
              <a:rPr lang="en-GB" dirty="0" smtClean="0"/>
              <a:t> is </a:t>
            </a:r>
            <a:r>
              <a:rPr lang="en-GB" dirty="0" err="1" smtClean="0"/>
              <a:t>geen</a:t>
            </a:r>
            <a:r>
              <a:rPr lang="en-GB" dirty="0" smtClean="0"/>
              <a:t> </a:t>
            </a:r>
            <a:r>
              <a:rPr lang="en-GB" dirty="0" err="1" smtClean="0"/>
              <a:t>fysiologisch</a:t>
            </a:r>
            <a:r>
              <a:rPr lang="en-GB" dirty="0" smtClean="0"/>
              <a:t> </a:t>
            </a:r>
            <a:r>
              <a:rPr lang="en-GB" dirty="0" err="1" smtClean="0"/>
              <a:t>doel</a:t>
            </a:r>
            <a:endParaRPr lang="nl-NL" dirty="0" smtClean="0"/>
          </a:p>
          <a:p>
            <a:pPr marL="0" indent="0" fontAlgn="base">
              <a:buNone/>
            </a:pPr>
            <a:endParaRPr lang="nl-NL" dirty="0"/>
          </a:p>
          <a:p>
            <a:pPr marL="0" indent="0" fontAlgn="base">
              <a:buNone/>
            </a:pPr>
            <a:r>
              <a:rPr lang="nl-NL" b="1" i="1" dirty="0" smtClean="0"/>
              <a:t>Wat kunnen we over pH zeggen?</a:t>
            </a:r>
            <a:endParaRPr lang="nl-NL" dirty="0"/>
          </a:p>
          <a:p>
            <a:pPr fontAlgn="base"/>
            <a:r>
              <a:rPr lang="nl-NL" dirty="0" smtClean="0"/>
              <a:t>Metabole </a:t>
            </a:r>
            <a:r>
              <a:rPr lang="nl-NL" dirty="0"/>
              <a:t>acidose </a:t>
            </a:r>
            <a:r>
              <a:rPr lang="nl-NL" dirty="0" smtClean="0"/>
              <a:t>is erg (ziek</a:t>
            </a:r>
            <a:r>
              <a:rPr lang="nl-NL" dirty="0"/>
              <a:t>): </a:t>
            </a:r>
            <a:r>
              <a:rPr lang="nl-NL" dirty="0" smtClean="0"/>
              <a:t>vergt</a:t>
            </a:r>
            <a:r>
              <a:rPr lang="nl-NL" dirty="0"/>
              <a:t> CO</a:t>
            </a:r>
            <a:r>
              <a:rPr lang="nl-NL" baseline="-25000" dirty="0"/>
              <a:t>2</a:t>
            </a:r>
            <a:r>
              <a:rPr lang="nl-NL" dirty="0" smtClean="0"/>
              <a:t>, verlaging door MV verhoging</a:t>
            </a:r>
          </a:p>
          <a:p>
            <a:pPr fontAlgn="base"/>
            <a:r>
              <a:rPr lang="en-GB" dirty="0" err="1" smtClean="0"/>
              <a:t>Repiratoire</a:t>
            </a:r>
            <a:r>
              <a:rPr lang="en-GB" dirty="0" smtClean="0"/>
              <a:t> </a:t>
            </a:r>
            <a:r>
              <a:rPr lang="en-GB" dirty="0" err="1" smtClean="0"/>
              <a:t>acidose</a:t>
            </a:r>
            <a:r>
              <a:rPr lang="en-GB" dirty="0" smtClean="0"/>
              <a:t> is </a:t>
            </a:r>
            <a:r>
              <a:rPr lang="en-GB" dirty="0" err="1" smtClean="0"/>
              <a:t>falen</a:t>
            </a:r>
            <a:endParaRPr lang="en-GB" dirty="0" smtClean="0"/>
          </a:p>
          <a:p>
            <a:pPr fontAlgn="base"/>
            <a:r>
              <a:rPr lang="en-GB" dirty="0" err="1" smtClean="0"/>
              <a:t>Respiratoir</a:t>
            </a:r>
            <a:r>
              <a:rPr lang="en-GB" dirty="0" smtClean="0"/>
              <a:t> </a:t>
            </a:r>
            <a:r>
              <a:rPr lang="en-GB" dirty="0" err="1" smtClean="0"/>
              <a:t>ondegecompenseerde</a:t>
            </a:r>
            <a:r>
              <a:rPr lang="en-GB" dirty="0" smtClean="0"/>
              <a:t> </a:t>
            </a:r>
            <a:r>
              <a:rPr lang="en-GB" dirty="0" err="1" smtClean="0"/>
              <a:t>acidose</a:t>
            </a:r>
            <a:endParaRPr lang="nl-NL" dirty="0" smtClean="0"/>
          </a:p>
          <a:p>
            <a:pPr fontAlgn="base"/>
            <a:r>
              <a:rPr lang="nl-NL" dirty="0" smtClean="0"/>
              <a:t>Respiratoire alkalose is onschuldig (</a:t>
            </a:r>
            <a:r>
              <a:rPr lang="nl-NL" i="1" dirty="0" smtClean="0"/>
              <a:t>een stress signaal: pijn, angst, delier ..</a:t>
            </a:r>
            <a:r>
              <a:rPr lang="nl-NL" dirty="0" smtClean="0"/>
              <a:t>)</a:t>
            </a:r>
          </a:p>
          <a:p>
            <a:pPr fontAlgn="base"/>
            <a:endParaRPr lang="en-GB" dirty="0"/>
          </a:p>
          <a:p>
            <a:pPr marL="0" indent="0" algn="r" fontAlgn="base">
              <a:buNone/>
            </a:pPr>
            <a:r>
              <a:rPr lang="nl-NL" b="1" i="1" dirty="0" smtClean="0"/>
              <a:t>Effectief behandelen wij acidose, niet hypercapnie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352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Wat is hypoventilatie?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225"/>
            <a:ext cx="8229600" cy="182879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nl-NL" b="1" i="1" dirty="0" smtClean="0"/>
              <a:t>Zo’n laag minuut volume dat acidose ontstaat of persisteert…</a:t>
            </a:r>
            <a:endParaRPr lang="en-GB" b="1" i="1" dirty="0"/>
          </a:p>
          <a:p>
            <a:pPr marL="0" indent="0" algn="r" fontAlgn="base">
              <a:buNone/>
            </a:pPr>
            <a:r>
              <a:rPr lang="en-GB" b="1" i="1" dirty="0" smtClean="0"/>
              <a:t>…</a:t>
            </a:r>
            <a:r>
              <a:rPr lang="en-GB" b="1" i="1" dirty="0" err="1"/>
              <a:t>o</a:t>
            </a:r>
            <a:r>
              <a:rPr lang="en-GB" b="1" i="1" dirty="0" err="1" smtClean="0"/>
              <a:t>ngeacht</a:t>
            </a:r>
            <a:r>
              <a:rPr lang="en-GB" b="1" i="1" dirty="0" smtClean="0"/>
              <a:t> CO</a:t>
            </a:r>
            <a:r>
              <a:rPr lang="en-GB" b="1" i="1" baseline="-25000" dirty="0" smtClean="0"/>
              <a:t>2</a:t>
            </a:r>
            <a:endParaRPr lang="nl-NL" b="1" i="1" baseline="-25000" dirty="0" smtClean="0"/>
          </a:p>
          <a:p>
            <a:pPr marL="0" indent="0" fontAlgn="base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42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Wat is de DD van hypoventilatie?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fontAlgn="base"/>
            <a:r>
              <a:rPr lang="nl-NL" dirty="0" smtClean="0"/>
              <a:t>Patiënt “wil niet”:</a:t>
            </a:r>
          </a:p>
          <a:p>
            <a:pPr lvl="1" fontAlgn="base"/>
            <a:r>
              <a:rPr lang="nl-NL" dirty="0" smtClean="0"/>
              <a:t>Respiratoire drive is onderdrukt</a:t>
            </a:r>
          </a:p>
          <a:p>
            <a:pPr lvl="1" fontAlgn="base"/>
            <a:r>
              <a:rPr lang="nl-NL" dirty="0" smtClean="0"/>
              <a:t>Opiaten of CNS</a:t>
            </a:r>
          </a:p>
          <a:p>
            <a:pPr fontAlgn="base"/>
            <a:r>
              <a:rPr lang="nl-NL" dirty="0" smtClean="0"/>
              <a:t>Patiënt “kan niet”</a:t>
            </a:r>
          </a:p>
          <a:p>
            <a:pPr lvl="1" fontAlgn="base"/>
            <a:r>
              <a:rPr lang="nl-NL" dirty="0" smtClean="0"/>
              <a:t>Rapid </a:t>
            </a:r>
            <a:r>
              <a:rPr lang="nl-NL" dirty="0" err="1" smtClean="0"/>
              <a:t>Shallow</a:t>
            </a:r>
            <a:r>
              <a:rPr lang="nl-NL" dirty="0" smtClean="0"/>
              <a:t> </a:t>
            </a:r>
            <a:r>
              <a:rPr lang="nl-NL" dirty="0" err="1" smtClean="0"/>
              <a:t>Breathing</a:t>
            </a:r>
            <a:r>
              <a:rPr lang="nl-NL" dirty="0" smtClean="0"/>
              <a:t> (RSBI=f /TV &gt;100)</a:t>
            </a:r>
          </a:p>
          <a:p>
            <a:pPr marL="457200" lvl="1" indent="0" fontAlgn="base">
              <a:buNone/>
            </a:pPr>
            <a:endParaRPr lang="en-GB" dirty="0" smtClean="0"/>
          </a:p>
          <a:p>
            <a:pPr marL="457200" lvl="1" indent="0" fontAlgn="base">
              <a:buNone/>
            </a:pPr>
            <a:endParaRPr lang="nl-NL" dirty="0" smtClean="0"/>
          </a:p>
          <a:p>
            <a:pPr marL="57150" indent="0" fontAlgn="base">
              <a:buNone/>
            </a:pPr>
            <a:r>
              <a:rPr lang="nl-NL" sz="1600" i="1" dirty="0" smtClean="0"/>
              <a:t>Cave: Rapid </a:t>
            </a:r>
            <a:r>
              <a:rPr lang="nl-NL" sz="1600" i="1" dirty="0" err="1" smtClean="0"/>
              <a:t>Deep</a:t>
            </a:r>
            <a:r>
              <a:rPr lang="nl-NL" sz="1600" i="1" dirty="0" smtClean="0"/>
              <a:t> </a:t>
            </a:r>
            <a:r>
              <a:rPr lang="nl-NL" sz="1600" i="1" dirty="0" err="1" smtClean="0"/>
              <a:t>Breathing</a:t>
            </a:r>
            <a:r>
              <a:rPr lang="nl-NL" sz="1600" i="1" dirty="0" smtClean="0"/>
              <a:t> is eerder stress dan respiratoir falen. Behandel de oorzaak</a:t>
            </a:r>
          </a:p>
        </p:txBody>
      </p:sp>
    </p:spTree>
    <p:extLst>
      <p:ext uri="{BB962C8B-B14F-4D97-AF65-F5344CB8AC3E}">
        <p14:creationId xmlns:p14="http://schemas.microsoft.com/office/powerpoint/2010/main" val="11181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Wat veroorzaakt </a:t>
            </a:r>
            <a:r>
              <a:rPr lang="nl-NL" b="1" dirty="0" err="1" smtClean="0"/>
              <a:t>ventilatoir</a:t>
            </a:r>
            <a:r>
              <a:rPr lang="nl-NL" b="1" dirty="0" smtClean="0"/>
              <a:t> falen?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fontAlgn="base"/>
            <a:r>
              <a:rPr lang="nl-NL" dirty="0" smtClean="0"/>
              <a:t>Abnormaal veel CO</a:t>
            </a:r>
            <a:r>
              <a:rPr lang="nl-NL" baseline="-25000" dirty="0" smtClean="0"/>
              <a:t>2</a:t>
            </a:r>
          </a:p>
          <a:p>
            <a:pPr lvl="1" fontAlgn="base"/>
            <a:r>
              <a:rPr lang="nl-NL" dirty="0" smtClean="0"/>
              <a:t>Sepsis, motor activiteit (ademarbeid?)  e.d.</a:t>
            </a:r>
          </a:p>
          <a:p>
            <a:pPr fontAlgn="base"/>
            <a:r>
              <a:rPr lang="nl-NL" dirty="0" smtClean="0"/>
              <a:t>Abnormaal stijve long</a:t>
            </a:r>
          </a:p>
          <a:p>
            <a:pPr lvl="1" fontAlgn="base"/>
            <a:r>
              <a:rPr lang="nl-NL" dirty="0" smtClean="0"/>
              <a:t>Lage compliantie</a:t>
            </a:r>
          </a:p>
          <a:p>
            <a:pPr fontAlgn="base"/>
            <a:r>
              <a:rPr lang="nl-NL" dirty="0" smtClean="0"/>
              <a:t>Te veel sedatie voor PS en te weinig voor PC</a:t>
            </a:r>
          </a:p>
          <a:p>
            <a:pPr lvl="1" fontAlgn="base"/>
            <a:r>
              <a:rPr lang="nl-NL" dirty="0" smtClean="0"/>
              <a:t>Optie 1: Over naar PS (als het kan)</a:t>
            </a:r>
          </a:p>
          <a:p>
            <a:pPr lvl="1" fontAlgn="base"/>
            <a:r>
              <a:rPr lang="nl-NL" dirty="0" smtClean="0"/>
              <a:t>Optie 2: Dieper sederen of zelfs verslappen (als het moet)</a:t>
            </a:r>
          </a:p>
          <a:p>
            <a:pPr fontAlgn="base"/>
            <a:r>
              <a:rPr lang="nl-NL" dirty="0" smtClean="0"/>
              <a:t>Abnormaal weinig spier</a:t>
            </a:r>
          </a:p>
          <a:p>
            <a:pPr fontAlgn="base"/>
            <a:r>
              <a:rPr lang="nl-NL" dirty="0" smtClean="0"/>
              <a:t>Cardiaal falen</a:t>
            </a:r>
          </a:p>
          <a:p>
            <a:pPr fontAlgn="base"/>
            <a:r>
              <a:rPr lang="nl-NL" dirty="0" smtClean="0"/>
              <a:t>Abnormaal hyperventilatie (stress of hypoxie)</a:t>
            </a:r>
          </a:p>
        </p:txBody>
      </p:sp>
    </p:spTree>
    <p:extLst>
      <p:ext uri="{BB962C8B-B14F-4D97-AF65-F5344CB8AC3E}">
        <p14:creationId xmlns:p14="http://schemas.microsoft.com/office/powerpoint/2010/main" val="37999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nl-NL" b="1" dirty="0" smtClean="0"/>
              <a:t>Wat doen we aan </a:t>
            </a:r>
            <a:r>
              <a:rPr lang="nl-NL" b="1" dirty="0" err="1" smtClean="0"/>
              <a:t>ventilatoir</a:t>
            </a:r>
            <a:r>
              <a:rPr lang="nl-NL" b="1" dirty="0" smtClean="0"/>
              <a:t> falen?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fontAlgn="base"/>
            <a:r>
              <a:rPr lang="nl-NL" dirty="0" smtClean="0"/>
              <a:t>Metabole acidose corrigeren</a:t>
            </a:r>
          </a:p>
          <a:p>
            <a:pPr lvl="1" fontAlgn="base"/>
            <a:r>
              <a:rPr lang="nl-NL" dirty="0" smtClean="0"/>
              <a:t>Duidt en repareer: hoog lactaat (hypoperfusie), laag bic (renaal), hoog Cl (infuus)</a:t>
            </a:r>
          </a:p>
          <a:p>
            <a:pPr fontAlgn="base"/>
            <a:r>
              <a:rPr lang="nl-NL" dirty="0" smtClean="0"/>
              <a:t>Ondersteun biochemisch:</a:t>
            </a:r>
          </a:p>
          <a:p>
            <a:pPr lvl="1" fontAlgn="base"/>
            <a:r>
              <a:rPr lang="nl-NL" dirty="0" smtClean="0"/>
              <a:t>bij spontaan ademende patiënt met laag CO</a:t>
            </a:r>
            <a:r>
              <a:rPr lang="nl-NL" baseline="-25000" dirty="0" smtClean="0"/>
              <a:t>2 </a:t>
            </a:r>
            <a:r>
              <a:rPr lang="nl-NL" dirty="0" smtClean="0"/>
              <a:t>laagdrempelig bicarbonaat</a:t>
            </a:r>
          </a:p>
          <a:p>
            <a:pPr lvl="1" fontAlgn="base"/>
            <a:r>
              <a:rPr lang="nl-NL" dirty="0" smtClean="0"/>
              <a:t>dosering: 100ml </a:t>
            </a:r>
            <a:r>
              <a:rPr lang="nl-NL" dirty="0" err="1" smtClean="0"/>
              <a:t>NaBic</a:t>
            </a:r>
            <a:r>
              <a:rPr lang="nl-NL" dirty="0" smtClean="0"/>
              <a:t> 8.4%</a:t>
            </a:r>
          </a:p>
          <a:p>
            <a:pPr lvl="1" fontAlgn="base"/>
            <a:r>
              <a:rPr lang="nl-NL" dirty="0" smtClean="0"/>
              <a:t>ratio: patiënt blaast prima af maar acidose eist </a:t>
            </a:r>
            <a:r>
              <a:rPr lang="nl-NL" dirty="0" err="1" smtClean="0"/>
              <a:t>suprafysiologisch</a:t>
            </a:r>
            <a:r>
              <a:rPr lang="nl-NL" dirty="0" smtClean="0"/>
              <a:t> minuut volume</a:t>
            </a:r>
          </a:p>
          <a:p>
            <a:pPr fontAlgn="base"/>
            <a:r>
              <a:rPr lang="nl-NL" dirty="0" smtClean="0"/>
              <a:t>Ondersteun non-invasief (NIV): 1 uur op proef, alleen bij verbetering langer</a:t>
            </a:r>
          </a:p>
          <a:p>
            <a:pPr fontAlgn="base"/>
            <a:r>
              <a:rPr lang="nl-NL" dirty="0" smtClean="0"/>
              <a:t>Ondersteun invasief: beademen (long protectief beademen = LPB)</a:t>
            </a:r>
          </a:p>
        </p:txBody>
      </p:sp>
    </p:spTree>
    <p:extLst>
      <p:ext uri="{BB962C8B-B14F-4D97-AF65-F5344CB8AC3E}">
        <p14:creationId xmlns:p14="http://schemas.microsoft.com/office/powerpoint/2010/main" val="266613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nl-NL" b="1" dirty="0" smtClean="0"/>
              <a:t>Wat  is de streefwaarde bij hypoventilatie?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  <a:solidFill>
            <a:schemeClr val="bg1"/>
          </a:solidFill>
        </p:spPr>
        <p:txBody>
          <a:bodyPr>
            <a:normAutofit/>
          </a:bodyPr>
          <a:lstStyle/>
          <a:p>
            <a:pPr fontAlgn="base"/>
            <a:r>
              <a:rPr lang="nl-NL" dirty="0" smtClean="0"/>
              <a:t>Als het kan: normaal pH</a:t>
            </a:r>
          </a:p>
          <a:p>
            <a:pPr fontAlgn="base"/>
            <a:r>
              <a:rPr lang="nl-NL" dirty="0" smtClean="0"/>
              <a:t>Als de therapie schadelijk is: iets laag pH</a:t>
            </a:r>
          </a:p>
          <a:p>
            <a:pPr lvl="1" fontAlgn="base"/>
            <a:r>
              <a:rPr lang="nl-NL" dirty="0" smtClean="0"/>
              <a:t>“</a:t>
            </a:r>
            <a:r>
              <a:rPr lang="nl-NL" dirty="0" err="1" smtClean="0"/>
              <a:t>permissive</a:t>
            </a:r>
            <a:r>
              <a:rPr lang="nl-NL" dirty="0" smtClean="0"/>
              <a:t> </a:t>
            </a:r>
            <a:r>
              <a:rPr lang="nl-NL" dirty="0" err="1" smtClean="0"/>
              <a:t>hypercapnia</a:t>
            </a:r>
            <a:r>
              <a:rPr lang="nl-NL" dirty="0" smtClean="0"/>
              <a:t>” = streef pH &gt;7.2 of 7.0</a:t>
            </a:r>
          </a:p>
          <a:p>
            <a:pPr lvl="1" fontAlgn="base"/>
            <a:endParaRPr lang="nl-NL" dirty="0"/>
          </a:p>
          <a:p>
            <a:pPr marL="457200" lvl="1" indent="0" algn="r" fontAlgn="base">
              <a:buNone/>
            </a:pPr>
            <a:r>
              <a:rPr lang="nl-NL" b="1" i="1" dirty="0" smtClean="0"/>
              <a:t>Cave: nadelig bij </a:t>
            </a:r>
            <a:r>
              <a:rPr lang="nl-NL" b="1" i="1" dirty="0" err="1" smtClean="0"/>
              <a:t>vasopressie</a:t>
            </a:r>
            <a:endParaRPr lang="nl-NL" b="1" i="1" dirty="0"/>
          </a:p>
        </p:txBody>
      </p:sp>
    </p:spTree>
    <p:extLst>
      <p:ext uri="{BB962C8B-B14F-4D97-AF65-F5344CB8AC3E}">
        <p14:creationId xmlns:p14="http://schemas.microsoft.com/office/powerpoint/2010/main" val="234664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nl-NL" b="1" dirty="0" smtClean="0"/>
              <a:t>Het probleem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050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815</Words>
  <Application>Microsoft Office PowerPoint</Application>
  <PresentationFormat>Diavoorstelling (4:3)</PresentationFormat>
  <Paragraphs>171</Paragraphs>
  <Slides>24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Office Theme</vt:lpstr>
      <vt:lpstr>Long protectief beademen - ventilatie - Bedside lessons | Segun Ayodeji</vt:lpstr>
      <vt:lpstr>De basis</vt:lpstr>
      <vt:lpstr>Wat is ventilatie?</vt:lpstr>
      <vt:lpstr>Wat is hypoventilatie?</vt:lpstr>
      <vt:lpstr>Wat is de DD van hypoventilatie?</vt:lpstr>
      <vt:lpstr>Wat veroorzaakt ventilatoir falen?</vt:lpstr>
      <vt:lpstr>Wat doen we aan ventilatoir falen?</vt:lpstr>
      <vt:lpstr>Wat  is de streefwaarde bij hypoventilatie?</vt:lpstr>
      <vt:lpstr>Het probleem</vt:lpstr>
      <vt:lpstr>Wat  is barotrauma?</vt:lpstr>
      <vt:lpstr>Is barotrauma erg?</vt:lpstr>
      <vt:lpstr>Is barotrauma erg?</vt:lpstr>
      <vt:lpstr>Is barotrauma erg?</vt:lpstr>
      <vt:lpstr>Is barotrauma erg?</vt:lpstr>
      <vt:lpstr>Is barotrauma erg?</vt:lpstr>
      <vt:lpstr>De oplossing</vt:lpstr>
      <vt:lpstr>Wat is lung protective breathing?</vt:lpstr>
      <vt:lpstr>Wat is PBW?</vt:lpstr>
      <vt:lpstr>LPB samengevat..</vt:lpstr>
      <vt:lpstr>Hoe stellen wij BiPAP in?</vt:lpstr>
      <vt:lpstr>En dan?</vt:lpstr>
      <vt:lpstr>Wanneer verhogen wij PEAK bij BiPAP?</vt:lpstr>
      <vt:lpstr>Wanneer verhogen wij PEAK bij ASB?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protectief beademen - ventilatie - Bedside lessons | Segun Ayodeji</dc:title>
  <dc:creator>Segun Ayodeji</dc:creator>
  <cp:lastModifiedBy>I.D. Ayodeji</cp:lastModifiedBy>
  <cp:revision>21</cp:revision>
  <dcterms:created xsi:type="dcterms:W3CDTF">2015-09-01T19:24:14Z</dcterms:created>
  <dcterms:modified xsi:type="dcterms:W3CDTF">2015-09-02T12:57:44Z</dcterms:modified>
</cp:coreProperties>
</file>